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handoutMasterIdLst>
    <p:handoutMasterId r:id="rId28"/>
  </p:handoutMasterIdLst>
  <p:sldIdLst>
    <p:sldId id="257" r:id="rId5"/>
    <p:sldId id="258" r:id="rId6"/>
    <p:sldId id="283" r:id="rId7"/>
    <p:sldId id="285" r:id="rId8"/>
    <p:sldId id="303" r:id="rId9"/>
    <p:sldId id="304" r:id="rId10"/>
    <p:sldId id="261" r:id="rId11"/>
    <p:sldId id="262" r:id="rId12"/>
    <p:sldId id="264" r:id="rId13"/>
    <p:sldId id="292" r:id="rId14"/>
    <p:sldId id="268" r:id="rId15"/>
    <p:sldId id="279" r:id="rId16"/>
    <p:sldId id="269" r:id="rId17"/>
    <p:sldId id="293" r:id="rId18"/>
    <p:sldId id="294" r:id="rId19"/>
    <p:sldId id="295" r:id="rId20"/>
    <p:sldId id="296" r:id="rId21"/>
    <p:sldId id="305" r:id="rId22"/>
    <p:sldId id="275" r:id="rId23"/>
    <p:sldId id="276" r:id="rId24"/>
    <p:sldId id="302" r:id="rId25"/>
    <p:sldId id="29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4" autoAdjust="0"/>
    <p:restoredTop sz="89225" autoAdjust="0"/>
  </p:normalViewPr>
  <p:slideViewPr>
    <p:cSldViewPr snapToGrid="0">
      <p:cViewPr varScale="1">
        <p:scale>
          <a:sx n="73" d="100"/>
          <a:sy n="73" d="100"/>
        </p:scale>
        <p:origin x="76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ie Goodby" userId="925f7dee-8317-41b8-876f-a9c6e6a4a949" providerId="ADAL" clId="{6B07C79B-CC97-4CC2-A341-0BDCA93A35CA}"/>
    <pc:docChg chg="delSld modSld">
      <pc:chgData name="Abbie Goodby" userId="925f7dee-8317-41b8-876f-a9c6e6a4a949" providerId="ADAL" clId="{6B07C79B-CC97-4CC2-A341-0BDCA93A35CA}" dt="2026-01-30T14:06:29.972" v="12" actId="2696"/>
      <pc:docMkLst>
        <pc:docMk/>
      </pc:docMkLst>
      <pc:sldChg chg="del">
        <pc:chgData name="Abbie Goodby" userId="925f7dee-8317-41b8-876f-a9c6e6a4a949" providerId="ADAL" clId="{6B07C79B-CC97-4CC2-A341-0BDCA93A35CA}" dt="2026-01-30T14:02:58.386" v="1" actId="2696"/>
        <pc:sldMkLst>
          <pc:docMk/>
          <pc:sldMk cId="3303527833" sldId="263"/>
        </pc:sldMkLst>
      </pc:sldChg>
      <pc:sldChg chg="del">
        <pc:chgData name="Abbie Goodby" userId="925f7dee-8317-41b8-876f-a9c6e6a4a949" providerId="ADAL" clId="{6B07C79B-CC97-4CC2-A341-0BDCA93A35CA}" dt="2026-01-30T14:03:08.015" v="2" actId="47"/>
        <pc:sldMkLst>
          <pc:docMk/>
          <pc:sldMk cId="3096244872" sldId="266"/>
        </pc:sldMkLst>
      </pc:sldChg>
      <pc:sldChg chg="modNotesTx">
        <pc:chgData name="Abbie Goodby" userId="925f7dee-8317-41b8-876f-a9c6e6a4a949" providerId="ADAL" clId="{6B07C79B-CC97-4CC2-A341-0BDCA93A35CA}" dt="2026-01-30T14:03:30.130" v="3" actId="20577"/>
        <pc:sldMkLst>
          <pc:docMk/>
          <pc:sldMk cId="3959088530" sldId="269"/>
        </pc:sldMkLst>
      </pc:sldChg>
      <pc:sldChg chg="del">
        <pc:chgData name="Abbie Goodby" userId="925f7dee-8317-41b8-876f-a9c6e6a4a949" providerId="ADAL" clId="{6B07C79B-CC97-4CC2-A341-0BDCA93A35CA}" dt="2026-01-30T14:06:29.972" v="12" actId="2696"/>
        <pc:sldMkLst>
          <pc:docMk/>
          <pc:sldMk cId="784494175" sldId="280"/>
        </pc:sldMkLst>
      </pc:sldChg>
      <pc:sldChg chg="modNotesTx">
        <pc:chgData name="Abbie Goodby" userId="925f7dee-8317-41b8-876f-a9c6e6a4a949" providerId="ADAL" clId="{6B07C79B-CC97-4CC2-A341-0BDCA93A35CA}" dt="2026-01-30T14:02:20.082" v="0" actId="20577"/>
        <pc:sldMkLst>
          <pc:docMk/>
          <pc:sldMk cId="2486902158" sldId="283"/>
        </pc:sldMkLst>
      </pc:sldChg>
      <pc:sldChg chg="del">
        <pc:chgData name="Abbie Goodby" userId="925f7dee-8317-41b8-876f-a9c6e6a4a949" providerId="ADAL" clId="{6B07C79B-CC97-4CC2-A341-0BDCA93A35CA}" dt="2026-01-30T14:03:55.406" v="4" actId="2696"/>
        <pc:sldMkLst>
          <pc:docMk/>
          <pc:sldMk cId="2122624600" sldId="287"/>
        </pc:sldMkLst>
      </pc:sldChg>
      <pc:sldChg chg="del">
        <pc:chgData name="Abbie Goodby" userId="925f7dee-8317-41b8-876f-a9c6e6a4a949" providerId="ADAL" clId="{6B07C79B-CC97-4CC2-A341-0BDCA93A35CA}" dt="2026-01-30T14:06:00.825" v="7" actId="2696"/>
        <pc:sldMkLst>
          <pc:docMk/>
          <pc:sldMk cId="1541911169" sldId="288"/>
        </pc:sldMkLst>
      </pc:sldChg>
      <pc:sldChg chg="del">
        <pc:chgData name="Abbie Goodby" userId="925f7dee-8317-41b8-876f-a9c6e6a4a949" providerId="ADAL" clId="{6B07C79B-CC97-4CC2-A341-0BDCA93A35CA}" dt="2026-01-30T14:06:04.553" v="8" actId="2696"/>
        <pc:sldMkLst>
          <pc:docMk/>
          <pc:sldMk cId="1795067255" sldId="289"/>
        </pc:sldMkLst>
      </pc:sldChg>
      <pc:sldChg chg="del">
        <pc:chgData name="Abbie Goodby" userId="925f7dee-8317-41b8-876f-a9c6e6a4a949" providerId="ADAL" clId="{6B07C79B-CC97-4CC2-A341-0BDCA93A35CA}" dt="2026-01-30T14:06:07.388" v="9" actId="2696"/>
        <pc:sldMkLst>
          <pc:docMk/>
          <pc:sldMk cId="3074038565" sldId="290"/>
        </pc:sldMkLst>
      </pc:sldChg>
      <pc:sldChg chg="del">
        <pc:chgData name="Abbie Goodby" userId="925f7dee-8317-41b8-876f-a9c6e6a4a949" providerId="ADAL" clId="{6B07C79B-CC97-4CC2-A341-0BDCA93A35CA}" dt="2026-01-30T14:06:11.245" v="10" actId="2696"/>
        <pc:sldMkLst>
          <pc:docMk/>
          <pc:sldMk cId="2992763329" sldId="291"/>
        </pc:sldMkLst>
      </pc:sldChg>
      <pc:sldChg chg="modNotesTx">
        <pc:chgData name="Abbie Goodby" userId="925f7dee-8317-41b8-876f-a9c6e6a4a949" providerId="ADAL" clId="{6B07C79B-CC97-4CC2-A341-0BDCA93A35CA}" dt="2026-01-30T14:04:03.119" v="5" actId="20577"/>
        <pc:sldMkLst>
          <pc:docMk/>
          <pc:sldMk cId="3341618391" sldId="296"/>
        </pc:sldMkLst>
      </pc:sldChg>
      <pc:sldChg chg="del">
        <pc:chgData name="Abbie Goodby" userId="925f7dee-8317-41b8-876f-a9c6e6a4a949" providerId="ADAL" clId="{6B07C79B-CC97-4CC2-A341-0BDCA93A35CA}" dt="2026-01-30T14:05:57.945" v="6" actId="2696"/>
        <pc:sldMkLst>
          <pc:docMk/>
          <pc:sldMk cId="3668950974" sldId="297"/>
        </pc:sldMkLst>
      </pc:sldChg>
      <pc:sldChg chg="del">
        <pc:chgData name="Abbie Goodby" userId="925f7dee-8317-41b8-876f-a9c6e6a4a949" providerId="ADAL" clId="{6B07C79B-CC97-4CC2-A341-0BDCA93A35CA}" dt="2026-01-30T14:06:14.984" v="11" actId="2696"/>
        <pc:sldMkLst>
          <pc:docMk/>
          <pc:sldMk cId="541463792" sldId="30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5BEF06-2E1F-4A41-8053-C349A05D4B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7DB4AF1-3DA1-4103-B150-5AECEAE65F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ABDF69-0C31-4FA6-B168-05D664038E04}" type="datetimeFigureOut">
              <a:rPr lang="en-GB" smtClean="0"/>
              <a:t>30/01/2026</a:t>
            </a:fld>
            <a:endParaRPr lang="en-GB"/>
          </a:p>
        </p:txBody>
      </p:sp>
      <p:sp>
        <p:nvSpPr>
          <p:cNvPr id="4" name="Footer Placeholder 3">
            <a:extLst>
              <a:ext uri="{FF2B5EF4-FFF2-40B4-BE49-F238E27FC236}">
                <a16:creationId xmlns:a16="http://schemas.microsoft.com/office/drawing/2014/main" id="{3CAE1142-F9D5-4357-9E9B-8792A868E2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C8BEEF9-83E3-451F-B459-4B165C740A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883C2D-7C89-49A3-B778-81F5136B319E}" type="slidenum">
              <a:rPr lang="en-GB" smtClean="0"/>
              <a:t>‹#›</a:t>
            </a:fld>
            <a:endParaRPr lang="en-GB"/>
          </a:p>
        </p:txBody>
      </p:sp>
    </p:spTree>
    <p:extLst>
      <p:ext uri="{BB962C8B-B14F-4D97-AF65-F5344CB8AC3E}">
        <p14:creationId xmlns:p14="http://schemas.microsoft.com/office/powerpoint/2010/main" val="69762951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A0FF1-9EBC-435F-B167-AC1BA9538AC6}" type="datetimeFigureOut">
              <a:rPr lang="en-GB" smtClean="0"/>
              <a:t>30/01/2026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42F38-E018-4834-9E93-BE18B368D66C}" type="slidenum">
              <a:rPr lang="en-GB" smtClean="0"/>
              <a:t>‹#›</a:t>
            </a:fld>
            <a:endParaRPr lang="en-GB"/>
          </a:p>
        </p:txBody>
      </p:sp>
    </p:spTree>
    <p:extLst>
      <p:ext uri="{BB962C8B-B14F-4D97-AF65-F5344CB8AC3E}">
        <p14:creationId xmlns:p14="http://schemas.microsoft.com/office/powerpoint/2010/main" val="205809259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v.uk/report-environmental-proble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ngageenvironmentagency.uk.engagementhq.com/report_an_environmental_proble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gageenvironmentagency.uk.engagementhq.com/report_an_environmental_proble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gov.uk/report-environmental-proble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139999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Ideal for this photo to be a face on photo of the outfall/ so you can see the survey site. </a:t>
            </a:r>
          </a:p>
          <a:p>
            <a:endParaRPr lang="en-US" dirty="0">
              <a:ea typeface="Calibri"/>
              <a:cs typeface="Calibri"/>
            </a:endParaRPr>
          </a:p>
          <a:p>
            <a:r>
              <a:rPr lang="en-US" dirty="0">
                <a:ea typeface="Calibri"/>
                <a:cs typeface="Calibri"/>
              </a:rPr>
              <a:t>This is a record what you see survey not what you know. </a:t>
            </a:r>
          </a:p>
        </p:txBody>
      </p:sp>
    </p:spTree>
    <p:extLst>
      <p:ext uri="{BB962C8B-B14F-4D97-AF65-F5344CB8AC3E}">
        <p14:creationId xmlns:p14="http://schemas.microsoft.com/office/powerpoint/2010/main" val="65144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0606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GB" dirty="0">
                <a:solidFill>
                  <a:schemeClr val="tx2">
                    <a:lumMod val="49000"/>
                  </a:schemeClr>
                </a:solidFill>
              </a:rPr>
              <a:t>Report an incident online: </a:t>
            </a:r>
            <a:endParaRPr lang="en-US" dirty="0">
              <a:solidFill>
                <a:schemeClr val="tx2">
                  <a:lumMod val="49000"/>
                </a:schemeClr>
              </a:solidFill>
            </a:endParaRPr>
          </a:p>
          <a:p>
            <a:pPr marL="171450" indent="-171450">
              <a:lnSpc>
                <a:spcPct val="90000"/>
              </a:lnSpc>
              <a:spcBef>
                <a:spcPts val="1000"/>
              </a:spcBef>
              <a:buFont typeface="Arial"/>
              <a:buChar char="•"/>
            </a:pPr>
            <a:r>
              <a:rPr lang="en-GB" dirty="0">
                <a:solidFill>
                  <a:srgbClr val="FFFFFF"/>
                </a:solidFill>
                <a:hlinkClick r:id="rId3"/>
              </a:rPr>
              <a:t>Report an environmental problem - GOV.UK</a:t>
            </a:r>
            <a:endParaRPr lang="en-GB" dirty="0"/>
          </a:p>
          <a:p>
            <a:pPr marL="171450" indent="-171450">
              <a:lnSpc>
                <a:spcPct val="90000"/>
              </a:lnSpc>
              <a:spcBef>
                <a:spcPts val="1000"/>
              </a:spcBef>
              <a:buFont typeface="Arial"/>
              <a:buChar char="•"/>
            </a:pPr>
            <a:endParaRPr lang="en-GB" dirty="0">
              <a:solidFill>
                <a:srgbClr val="FFFFFF"/>
              </a:solidFill>
              <a:ea typeface="Calibri"/>
              <a:cs typeface="Calibri"/>
            </a:endParaRPr>
          </a:p>
          <a:p>
            <a:r>
              <a:rPr lang="en-US" dirty="0">
                <a:solidFill>
                  <a:srgbClr val="000000"/>
                </a:solidFill>
              </a:rPr>
              <a:t>More information about reporting incident can be found here: </a:t>
            </a:r>
            <a:endParaRPr lang="en-US" dirty="0">
              <a:solidFill>
                <a:srgbClr val="444444"/>
              </a:solidFill>
            </a:endParaRPr>
          </a:p>
          <a:p>
            <a:r>
              <a:rPr lang="en-US" dirty="0">
                <a:solidFill>
                  <a:srgbClr val="444444"/>
                </a:solidFill>
                <a:hlinkClick r:id="rId4"/>
              </a:rPr>
              <a:t>'Report an environmental problem' at your fingertips | Engage Environment Agency</a:t>
            </a:r>
            <a:endParaRPr lang="en-US" dirty="0">
              <a:solidFill>
                <a:srgbClr val="444444"/>
              </a:solidFill>
            </a:endParaRPr>
          </a:p>
          <a:p>
            <a:r>
              <a:rPr lang="en-US" dirty="0">
                <a:solidFill>
                  <a:srgbClr val="444444"/>
                </a:solidFill>
                <a:hlinkClick r:id="rId3"/>
              </a:rPr>
              <a:t>Report an environmental problem - GOV.UK</a:t>
            </a:r>
            <a:endParaRPr lang="en-GB" dirty="0"/>
          </a:p>
        </p:txBody>
      </p:sp>
    </p:spTree>
    <p:extLst>
      <p:ext uri="{BB962C8B-B14F-4D97-AF65-F5344CB8AC3E}">
        <p14:creationId xmlns:p14="http://schemas.microsoft.com/office/powerpoint/2010/main" val="2142226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CFA3D-AE13-44BB-C818-1171DC497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52613-FBAD-FC50-987F-EDB0AE803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F0090-EFD7-5DEF-259D-BDBFE1A218FB}"/>
              </a:ext>
            </a:extLst>
          </p:cNvPr>
          <p:cNvSpPr>
            <a:spLocks noGrp="1"/>
          </p:cNvSpPr>
          <p:nvPr>
            <p:ph type="body" idx="1"/>
          </p:nvPr>
        </p:nvSpPr>
        <p:spPr/>
        <p:txBody>
          <a:bodyPr/>
          <a:lstStyle/>
          <a:p>
            <a:r>
              <a:rPr lang="en-US" dirty="0">
                <a:ea typeface="Calibri"/>
                <a:cs typeface="Calibri"/>
              </a:rPr>
              <a:t>Staff to fill in</a:t>
            </a:r>
          </a:p>
        </p:txBody>
      </p:sp>
    </p:spTree>
    <p:extLst>
      <p:ext uri="{BB962C8B-B14F-4D97-AF65-F5344CB8AC3E}">
        <p14:creationId xmlns:p14="http://schemas.microsoft.com/office/powerpoint/2010/main" val="346108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are collecting this data to trail how to feed this data into UU and EA networks. </a:t>
            </a:r>
          </a:p>
        </p:txBody>
      </p:sp>
    </p:spTree>
    <p:extLst>
      <p:ext uri="{BB962C8B-B14F-4D97-AF65-F5344CB8AC3E}">
        <p14:creationId xmlns:p14="http://schemas.microsoft.com/office/powerpoint/2010/main" val="1016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More information about reporting incident can be found here: </a:t>
            </a:r>
          </a:p>
          <a:p>
            <a:r>
              <a:rPr lang="en-US" dirty="0">
                <a:hlinkClick r:id="rId3"/>
              </a:rPr>
              <a:t>'Report an environmental problem' at your fingertips | Engage Environment Agency</a:t>
            </a:r>
          </a:p>
          <a:p>
            <a:r>
              <a:rPr lang="en-US" dirty="0">
                <a:hlinkClick r:id="rId4"/>
              </a:rPr>
              <a:t>Report an environmental problem - GOV.UK</a:t>
            </a:r>
            <a:endParaRPr lang="en-US" dirty="0"/>
          </a:p>
        </p:txBody>
      </p:sp>
    </p:spTree>
    <p:extLst>
      <p:ext uri="{BB962C8B-B14F-4D97-AF65-F5344CB8AC3E}">
        <p14:creationId xmlns:p14="http://schemas.microsoft.com/office/powerpoint/2010/main" val="356896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Method:</a:t>
            </a:r>
            <a:endParaRPr lang="en-US" dirty="0"/>
          </a:p>
          <a:p>
            <a:r>
              <a:rPr lang="en-US" dirty="0"/>
              <a:t>A survey of all the outfalls will take place 3 times a year along your stretch of the local watercourse. Your assessment answers for each outfall will be converted into an Impact Score for the outfall. Only one form per outfall, please.  </a:t>
            </a:r>
            <a:endParaRPr lang="en-US" dirty="0">
              <a:ea typeface="Calibri" panose="020F0502020204030204"/>
              <a:cs typeface="Calibri" panose="020F0502020204030204"/>
            </a:endParaRPr>
          </a:p>
          <a:p>
            <a:r>
              <a:rPr lang="en-US" dirty="0"/>
              <a:t>  </a:t>
            </a:r>
            <a:endParaRPr lang="en-GB" dirty="0"/>
          </a:p>
          <a:p>
            <a:r>
              <a:rPr lang="en-US" dirty="0"/>
              <a:t>If you see any changes to an outfall between surveys, record them in </a:t>
            </a:r>
            <a:r>
              <a:rPr lang="en-US" dirty="0" err="1"/>
              <a:t>epicollect</a:t>
            </a:r>
            <a:r>
              <a:rPr lang="en-US" dirty="0"/>
              <a:t>.  </a:t>
            </a:r>
            <a:endParaRPr lang="en-GB" dirty="0"/>
          </a:p>
          <a:p>
            <a:endParaRPr lang="en-US" dirty="0"/>
          </a:p>
          <a:p>
            <a:r>
              <a:rPr lang="en-GB" dirty="0">
                <a:ea typeface="Calibri"/>
                <a:cs typeface="Calibri"/>
              </a:rPr>
              <a:t>This is a record what you see not what you know survey. </a:t>
            </a:r>
            <a:endParaRPr lang="en-US" dirty="0"/>
          </a:p>
          <a:p>
            <a:r>
              <a:rPr lang="en-US" dirty="0"/>
              <a:t>  </a:t>
            </a:r>
            <a:endParaRPr lang="en-GB" dirty="0">
              <a:ea typeface="Calibri"/>
              <a:cs typeface="Calibri"/>
            </a:endParaRPr>
          </a:p>
          <a:p>
            <a:r>
              <a:rPr lang="en-US" dirty="0"/>
              <a:t>Weather and coordinating survey dates:    </a:t>
            </a:r>
            <a:endParaRPr lang="en-GB" dirty="0">
              <a:ea typeface="Calibri" panose="020F0502020204030204"/>
              <a:cs typeface="Calibri" panose="020F0502020204030204"/>
            </a:endParaRPr>
          </a:p>
          <a:p>
            <a:r>
              <a:rPr lang="en-US" dirty="0"/>
              <a:t>Rain and high river levels wash away evidence of pollution, so we ideally need 48 hours of no or only light rain in the catchment before conducting any survey work. Once you have completed your survey, please let riverguardians@merseyrivers.org know if any sections were inaccessible and therefore not surveyed. </a:t>
            </a:r>
            <a:endParaRPr lang="en-GB" dirty="0"/>
          </a:p>
        </p:txBody>
      </p:sp>
    </p:spTree>
    <p:extLst>
      <p:ext uri="{BB962C8B-B14F-4D97-AF65-F5344CB8AC3E}">
        <p14:creationId xmlns:p14="http://schemas.microsoft.com/office/powerpoint/2010/main" val="2502987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slide is based on the national scheme developed by ZSL with Thames water which has a very different Network to what MRT has up here in the North West with UU, as such edits to the national method has been made. </a:t>
            </a:r>
          </a:p>
          <a:p>
            <a:endParaRPr lang="en-US" dirty="0">
              <a:ea typeface="Calibri"/>
              <a:cs typeface="Calibri"/>
            </a:endParaRPr>
          </a:p>
          <a:p>
            <a:r>
              <a:rPr lang="en-US" dirty="0">
                <a:ea typeface="Calibri"/>
                <a:cs typeface="Calibri"/>
              </a:rPr>
              <a:t>MRT survey method will include all pipe diameter, as question 8 ask what range of size the pipe is. </a:t>
            </a:r>
            <a:endParaRPr lang="en-US" dirty="0"/>
          </a:p>
        </p:txBody>
      </p:sp>
    </p:spTree>
    <p:extLst>
      <p:ext uri="{BB962C8B-B14F-4D97-AF65-F5344CB8AC3E}">
        <p14:creationId xmlns:p14="http://schemas.microsoft.com/office/powerpoint/2010/main" val="3716437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Next slide is a diagram to show potential misconnections. </a:t>
            </a:r>
          </a:p>
        </p:txBody>
      </p:sp>
    </p:spTree>
    <p:extLst>
      <p:ext uri="{BB962C8B-B14F-4D97-AF65-F5344CB8AC3E}">
        <p14:creationId xmlns:p14="http://schemas.microsoft.com/office/powerpoint/2010/main" val="238985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Health &amp; safety:  </a:t>
            </a:r>
          </a:p>
          <a:p>
            <a:pPr algn="just"/>
            <a:r>
              <a:rPr lang="en-GB" dirty="0">
                <a:highlight>
                  <a:srgbClr val="FFFFFF"/>
                </a:highlight>
              </a:rPr>
              <a:t>Most of the survey work can and should be safely conducted from the riverside path, with the very occasional need to enter the river.</a:t>
            </a:r>
            <a:endParaRPr lang="en-US" dirty="0">
              <a:highlight>
                <a:srgbClr val="FFFFFF"/>
              </a:highlight>
            </a:endParaRPr>
          </a:p>
          <a:p>
            <a:pPr marL="171450" indent="-171450">
              <a:buFont typeface="Symbol"/>
              <a:buChar char="•"/>
            </a:pPr>
            <a:r>
              <a:rPr lang="en-GB" dirty="0">
                <a:highlight>
                  <a:srgbClr val="FFFFFF"/>
                </a:highlight>
              </a:rPr>
              <a:t>Please do not go into a river deeper than Wellington boot depth. Assess the river's conditions before doing so.</a:t>
            </a:r>
            <a:endParaRPr lang="en-US" dirty="0">
              <a:highlight>
                <a:srgbClr val="FFFFFF"/>
              </a:highlight>
            </a:endParaRPr>
          </a:p>
          <a:p>
            <a:pPr marL="171450" indent="-171450">
              <a:buFont typeface="Symbol"/>
              <a:buChar char="•"/>
            </a:pPr>
            <a:r>
              <a:rPr lang="en-GB" dirty="0">
                <a:highlight>
                  <a:srgbClr val="FFFFFF"/>
                </a:highlight>
              </a:rPr>
              <a:t>Be cautious on the riverbank of slips, trips and falls. </a:t>
            </a:r>
            <a:endParaRPr lang="en-US" dirty="0">
              <a:highlight>
                <a:srgbClr val="FFFFFF"/>
              </a:highlight>
            </a:endParaRPr>
          </a:p>
          <a:p>
            <a:pPr marL="171450" indent="-171450">
              <a:buFont typeface="Symbol"/>
              <a:buChar char="•"/>
            </a:pPr>
            <a:r>
              <a:rPr lang="en-GB" dirty="0">
                <a:highlight>
                  <a:srgbClr val="FFFFFF"/>
                </a:highlight>
              </a:rPr>
              <a:t>Please do not touch the outfalls.</a:t>
            </a:r>
            <a:endParaRPr lang="en-US" dirty="0">
              <a:highlight>
                <a:srgbClr val="FFFFFF"/>
              </a:highlight>
            </a:endParaRPr>
          </a:p>
          <a:p>
            <a:pPr marL="171450" indent="-171450">
              <a:buFont typeface="Symbol"/>
              <a:buChar char="•"/>
            </a:pPr>
            <a:r>
              <a:rPr lang="en-GB" dirty="0">
                <a:highlight>
                  <a:srgbClr val="FFFFFF"/>
                </a:highlight>
              </a:rPr>
              <a:t>Survey in a group with at least one other member carrying a mobile phone in case of an emergency.</a:t>
            </a:r>
            <a:endParaRPr lang="en-US" dirty="0">
              <a:highlight>
                <a:srgbClr val="FFFFFF"/>
              </a:highlight>
            </a:endParaRPr>
          </a:p>
          <a:p>
            <a:pPr marL="171450" indent="-171450">
              <a:buFont typeface="Symbol"/>
              <a:buChar char="•"/>
            </a:pPr>
            <a:r>
              <a:rPr lang="en-GB" dirty="0">
                <a:highlight>
                  <a:srgbClr val="FFFFFF"/>
                </a:highlight>
              </a:rPr>
              <a:t>Carry a walking pole (or similar) to part vegetation such as brambles. </a:t>
            </a:r>
            <a:endParaRPr lang="en-US" dirty="0">
              <a:highlight>
                <a:srgbClr val="FFFFFF"/>
              </a:highlight>
            </a:endParaRPr>
          </a:p>
          <a:p>
            <a:pPr marL="171450" indent="-171450">
              <a:buFont typeface="Symbol"/>
              <a:buChar char="•"/>
            </a:pPr>
            <a:r>
              <a:rPr lang="en-GB" dirty="0">
                <a:highlight>
                  <a:srgbClr val="FFFFFF"/>
                </a:highlight>
              </a:rPr>
              <a:t>Long trousers and sturdy footwear are recommended. </a:t>
            </a:r>
            <a:endParaRPr lang="en-US" dirty="0">
              <a:highlight>
                <a:srgbClr val="FFFFFF"/>
              </a:highlight>
            </a:endParaRPr>
          </a:p>
          <a:p>
            <a:pPr marL="171450" indent="-171450">
              <a:buFont typeface="Symbol"/>
              <a:buChar char="•"/>
            </a:pPr>
            <a:r>
              <a:rPr lang="en-GB" dirty="0">
                <a:highlight>
                  <a:srgbClr val="FFFFFF"/>
                </a:highlight>
              </a:rPr>
              <a:t>Avoid giant hogweed. It can burn skin on contact.</a:t>
            </a:r>
            <a:endParaRPr lang="en-US" dirty="0">
              <a:highlight>
                <a:srgbClr val="FFFFFF"/>
              </a:highlight>
            </a:endParaRPr>
          </a:p>
          <a:p>
            <a:pPr marL="171450" indent="-171450">
              <a:buFont typeface="Symbol"/>
              <a:buChar char="•"/>
            </a:pPr>
            <a:r>
              <a:rPr lang="en-GB" dirty="0">
                <a:highlight>
                  <a:srgbClr val="FFFFFF"/>
                </a:highlight>
              </a:rPr>
              <a:t>Cover up cuts and abrasions in case of contact with water. </a:t>
            </a:r>
            <a:endParaRPr lang="en-US" dirty="0">
              <a:highlight>
                <a:srgbClr val="FFFFFF"/>
              </a:highlight>
            </a:endParaRPr>
          </a:p>
          <a:p>
            <a:endParaRPr lang="en-US" dirty="0">
              <a:ea typeface="Calibri"/>
              <a:cs typeface="Calibri"/>
            </a:endParaRPr>
          </a:p>
        </p:txBody>
      </p:sp>
    </p:spTree>
    <p:extLst>
      <p:ext uri="{BB962C8B-B14F-4D97-AF65-F5344CB8AC3E}">
        <p14:creationId xmlns:p14="http://schemas.microsoft.com/office/powerpoint/2010/main" val="2512906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based on the national scheme developed by ZSL with Thames water which has a very different Network to what MRT has up here in the North West with UU, as such edits to the national method has been made. </a:t>
            </a:r>
            <a:r>
              <a:rPr lang="en-GB" dirty="0"/>
              <a:t>The ideal timeframe for the national scheme is between April and June, unless rain forces monitors to extend the survey period. </a:t>
            </a:r>
            <a:endParaRPr lang="en-US" dirty="0">
              <a:ea typeface="Calibri" panose="020F0502020204030204"/>
              <a:cs typeface="Calibri" panose="020F0502020204030204"/>
            </a:endParaRPr>
          </a:p>
          <a:p>
            <a:endParaRPr lang="en-GB" dirty="0">
              <a:ea typeface="Calibri"/>
              <a:cs typeface="Calibri"/>
            </a:endParaRPr>
          </a:p>
          <a:p>
            <a:r>
              <a:rPr lang="en-GB" dirty="0">
                <a:ea typeface="Calibri"/>
                <a:cs typeface="Calibri"/>
              </a:rPr>
              <a:t>Sometimes rain is unavoidable therefore there is a rainfall question in the survey. </a:t>
            </a:r>
          </a:p>
        </p:txBody>
      </p:sp>
    </p:spTree>
    <p:extLst>
      <p:ext uri="{BB962C8B-B14F-4D97-AF65-F5344CB8AC3E}">
        <p14:creationId xmlns:p14="http://schemas.microsoft.com/office/powerpoint/2010/main" val="3161687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ea typeface="Calibri"/>
              <a:cs typeface="Calibri"/>
            </a:endParaRPr>
          </a:p>
          <a:p>
            <a:r>
              <a:rPr lang="en-US" dirty="0"/>
              <a:t> </a:t>
            </a:r>
            <a:endParaRPr lang="en-GB" dirty="0"/>
          </a:p>
          <a:p>
            <a:endParaRPr lang="en-US" dirty="0">
              <a:ea typeface="Calibri"/>
              <a:cs typeface="Calibri"/>
            </a:endParaRPr>
          </a:p>
        </p:txBody>
      </p:sp>
    </p:spTree>
    <p:extLst>
      <p:ext uri="{BB962C8B-B14F-4D97-AF65-F5344CB8AC3E}">
        <p14:creationId xmlns:p14="http://schemas.microsoft.com/office/powerpoint/2010/main" val="3304403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249363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9AD559-98F8-4882-A3F2-08C910A28F1B}" type="datetime1">
              <a:rPr lang="en-GB" smtClean="0"/>
              <a:t>30/01/2026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72F061-C6C0-4D2A-B8E9-6B8C51289750}" type="slidenum">
              <a:rPr lang="en-GB" smtClean="0"/>
              <a:t>‹#›</a:t>
            </a:fld>
            <a:endParaRPr lang="en-GB"/>
          </a:p>
        </p:txBody>
      </p:sp>
    </p:spTree>
    <p:extLst>
      <p:ext uri="{BB962C8B-B14F-4D97-AF65-F5344CB8AC3E}">
        <p14:creationId xmlns:p14="http://schemas.microsoft.com/office/powerpoint/2010/main" val="575811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252805-1F0B-4E0A-983F-651DDEA9A018}" type="datetime1">
              <a:rPr lang="en-GB" smtClean="0"/>
              <a:t>30/01/2026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72F061-C6C0-4D2A-B8E9-6B8C51289750}" type="slidenum">
              <a:rPr lang="en-GB" smtClean="0"/>
              <a:t>‹#›</a:t>
            </a:fld>
            <a:endParaRPr lang="en-GB"/>
          </a:p>
        </p:txBody>
      </p:sp>
    </p:spTree>
    <p:extLst>
      <p:ext uri="{BB962C8B-B14F-4D97-AF65-F5344CB8AC3E}">
        <p14:creationId xmlns:p14="http://schemas.microsoft.com/office/powerpoint/2010/main" val="409348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11BEAC-811C-47D2-8608-1F4B575D36DD}" type="datetime1">
              <a:rPr lang="en-GB" smtClean="0"/>
              <a:t>30/01/2026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72F061-C6C0-4D2A-B8E9-6B8C51289750}" type="slidenum">
              <a:rPr lang="en-GB" smtClean="0"/>
              <a:t>‹#›</a:t>
            </a:fld>
            <a:endParaRPr lang="en-GB"/>
          </a:p>
        </p:txBody>
      </p:sp>
    </p:spTree>
    <p:extLst>
      <p:ext uri="{BB962C8B-B14F-4D97-AF65-F5344CB8AC3E}">
        <p14:creationId xmlns:p14="http://schemas.microsoft.com/office/powerpoint/2010/main" val="2208570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14E3AC-D6C2-4C9E-BA29-2DFC20F1535F}" type="datetime1">
              <a:rPr lang="en-GB" smtClean="0"/>
              <a:t>30/01/2026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72F061-C6C0-4D2A-B8E9-6B8C51289750}" type="slidenum">
              <a:rPr lang="en-GB" smtClean="0"/>
              <a:t>‹#›</a:t>
            </a:fld>
            <a:endParaRPr lang="en-GB"/>
          </a:p>
        </p:txBody>
      </p:sp>
    </p:spTree>
    <p:extLst>
      <p:ext uri="{BB962C8B-B14F-4D97-AF65-F5344CB8AC3E}">
        <p14:creationId xmlns:p14="http://schemas.microsoft.com/office/powerpoint/2010/main" val="168516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F304B2-3991-43EE-ACB8-316815CCE29D}" type="datetime1">
              <a:rPr lang="en-GB" smtClean="0"/>
              <a:t>30/01/2026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72F061-C6C0-4D2A-B8E9-6B8C51289750}" type="slidenum">
              <a:rPr lang="en-GB" smtClean="0"/>
              <a:t>‹#›</a:t>
            </a:fld>
            <a:endParaRPr lang="en-GB"/>
          </a:p>
        </p:txBody>
      </p:sp>
    </p:spTree>
    <p:extLst>
      <p:ext uri="{BB962C8B-B14F-4D97-AF65-F5344CB8AC3E}">
        <p14:creationId xmlns:p14="http://schemas.microsoft.com/office/powerpoint/2010/main" val="2679489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2D3858-BCA6-4327-83F7-B61954F434E9}" type="datetime1">
              <a:rPr lang="en-GB" smtClean="0"/>
              <a:t>30/01/2026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72F061-C6C0-4D2A-B8E9-6B8C51289750}" type="slidenum">
              <a:rPr lang="en-GB" smtClean="0"/>
              <a:t>‹#›</a:t>
            </a:fld>
            <a:endParaRPr lang="en-GB"/>
          </a:p>
        </p:txBody>
      </p:sp>
    </p:spTree>
    <p:extLst>
      <p:ext uri="{BB962C8B-B14F-4D97-AF65-F5344CB8AC3E}">
        <p14:creationId xmlns:p14="http://schemas.microsoft.com/office/powerpoint/2010/main" val="3691184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11AADC-CDA7-4D43-A22C-F9CF68B4633B}" type="datetime1">
              <a:rPr lang="en-GB" smtClean="0"/>
              <a:t>30/01/2026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872F061-C6C0-4D2A-B8E9-6B8C51289750}" type="slidenum">
              <a:rPr lang="en-GB" smtClean="0"/>
              <a:t>‹#›</a:t>
            </a:fld>
            <a:endParaRPr lang="en-GB"/>
          </a:p>
        </p:txBody>
      </p:sp>
    </p:spTree>
    <p:extLst>
      <p:ext uri="{BB962C8B-B14F-4D97-AF65-F5344CB8AC3E}">
        <p14:creationId xmlns:p14="http://schemas.microsoft.com/office/powerpoint/2010/main" val="2495060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EF81EF-550B-4CED-B4C6-C81B88E6C404}" type="datetime1">
              <a:rPr lang="en-GB" smtClean="0"/>
              <a:t>30/01/2026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872F061-C6C0-4D2A-B8E9-6B8C51289750}" type="slidenum">
              <a:rPr lang="en-GB" smtClean="0"/>
              <a:t>‹#›</a:t>
            </a:fld>
            <a:endParaRPr lang="en-GB"/>
          </a:p>
        </p:txBody>
      </p:sp>
    </p:spTree>
    <p:extLst>
      <p:ext uri="{BB962C8B-B14F-4D97-AF65-F5344CB8AC3E}">
        <p14:creationId xmlns:p14="http://schemas.microsoft.com/office/powerpoint/2010/main" val="1749273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96C93-ED51-4C16-930D-7E6730528EE9}" type="datetime1">
              <a:rPr lang="en-GB" smtClean="0"/>
              <a:t>30/01/2026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872F061-C6C0-4D2A-B8E9-6B8C51289750}" type="slidenum">
              <a:rPr lang="en-GB" smtClean="0"/>
              <a:t>‹#›</a:t>
            </a:fld>
            <a:endParaRPr lang="en-GB"/>
          </a:p>
        </p:txBody>
      </p:sp>
    </p:spTree>
    <p:extLst>
      <p:ext uri="{BB962C8B-B14F-4D97-AF65-F5344CB8AC3E}">
        <p14:creationId xmlns:p14="http://schemas.microsoft.com/office/powerpoint/2010/main" val="311510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2ED595-538B-4DE1-A8C3-4C9B1A4D29F8}" type="datetime1">
              <a:rPr lang="en-GB" smtClean="0"/>
              <a:t>30/01/2026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72F061-C6C0-4D2A-B8E9-6B8C51289750}" type="slidenum">
              <a:rPr lang="en-GB" smtClean="0"/>
              <a:t>‹#›</a:t>
            </a:fld>
            <a:endParaRPr lang="en-GB"/>
          </a:p>
        </p:txBody>
      </p:sp>
    </p:spTree>
    <p:extLst>
      <p:ext uri="{BB962C8B-B14F-4D97-AF65-F5344CB8AC3E}">
        <p14:creationId xmlns:p14="http://schemas.microsoft.com/office/powerpoint/2010/main" val="582133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498AB6-8E04-41AA-8D7C-2C0F17CF64FB}" type="datetime1">
              <a:rPr lang="en-GB" smtClean="0"/>
              <a:t>30/01/2026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72F061-C6C0-4D2A-B8E9-6B8C51289750}" type="slidenum">
              <a:rPr lang="en-GB" smtClean="0"/>
              <a:t>‹#›</a:t>
            </a:fld>
            <a:endParaRPr lang="en-GB"/>
          </a:p>
        </p:txBody>
      </p:sp>
    </p:spTree>
    <p:extLst>
      <p:ext uri="{BB962C8B-B14F-4D97-AF65-F5344CB8AC3E}">
        <p14:creationId xmlns:p14="http://schemas.microsoft.com/office/powerpoint/2010/main" val="120850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E32AE-5BE9-4AC1-AD64-65F86C92439A}" type="datetime1">
              <a:rPr lang="en-GB" smtClean="0"/>
              <a:t>30/01/2026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2F061-C6C0-4D2A-B8E9-6B8C51289750}" type="slidenum">
              <a:rPr lang="en-GB" smtClean="0"/>
              <a:t>‹#›</a:t>
            </a:fld>
            <a:endParaRPr lang="en-GB"/>
          </a:p>
        </p:txBody>
      </p:sp>
    </p:spTree>
    <p:extLst>
      <p:ext uri="{BB962C8B-B14F-4D97-AF65-F5344CB8AC3E}">
        <p14:creationId xmlns:p14="http://schemas.microsoft.com/office/powerpoint/2010/main" val="23575084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6.jp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environment.data.gov.uk/catchment-planning/ManagementCatchment/3106"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gov.uk/report-environmental-proble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08536C4-D97C-4A6F-929D-E92613C792A5}"/>
              </a:ext>
            </a:extLst>
          </p:cNvPr>
          <p:cNvPicPr>
            <a:picLocks noChangeAspect="1"/>
          </p:cNvPicPr>
          <p:nvPr/>
        </p:nvPicPr>
        <p:blipFill rotWithShape="1">
          <a:blip r:embed="rId2">
            <a:alphaModFix amt="50000"/>
          </a:blip>
          <a:srcRect b="25000"/>
          <a:stretch/>
        </p:blipFill>
        <p:spPr>
          <a:xfrm>
            <a:off x="20" y="1"/>
            <a:ext cx="12191980" cy="6857999"/>
          </a:xfrm>
          <a:prstGeom prst="rect">
            <a:avLst/>
          </a:prstGeom>
        </p:spPr>
      </p:pic>
      <p:sp>
        <p:nvSpPr>
          <p:cNvPr id="8" name="Title 7">
            <a:extLst>
              <a:ext uri="{FF2B5EF4-FFF2-40B4-BE49-F238E27FC236}">
                <a16:creationId xmlns:a16="http://schemas.microsoft.com/office/drawing/2014/main" id="{1C477C2F-EE20-490B-9A92-70A2A3A4830A}"/>
              </a:ext>
            </a:extLst>
          </p:cNvPr>
          <p:cNvSpPr>
            <a:spLocks noGrp="1"/>
          </p:cNvSpPr>
          <p:nvPr>
            <p:ph type="ctrTitle"/>
          </p:nvPr>
        </p:nvSpPr>
        <p:spPr>
          <a:xfrm>
            <a:off x="4387349" y="1200152"/>
            <a:ext cx="6897171" cy="4457696"/>
          </a:xfrm>
        </p:spPr>
        <p:txBody>
          <a:bodyPr anchor="ctr">
            <a:normAutofit/>
          </a:bodyPr>
          <a:lstStyle/>
          <a:p>
            <a:pPr algn="l"/>
            <a:r>
              <a:rPr lang="en-GB" sz="8000" b="1" dirty="0">
                <a:solidFill>
                  <a:srgbClr val="FFFFFF"/>
                </a:solidFill>
              </a:rPr>
              <a:t>Outfall Safari Briefing and Planning</a:t>
            </a:r>
          </a:p>
        </p:txBody>
      </p:sp>
      <p:sp>
        <p:nvSpPr>
          <p:cNvPr id="10" name="Subtitle 9">
            <a:extLst>
              <a:ext uri="{FF2B5EF4-FFF2-40B4-BE49-F238E27FC236}">
                <a16:creationId xmlns:a16="http://schemas.microsoft.com/office/drawing/2014/main" id="{8576F5FB-B35D-4ECB-B767-6A903B30738C}"/>
              </a:ext>
            </a:extLst>
          </p:cNvPr>
          <p:cNvSpPr>
            <a:spLocks noGrp="1"/>
          </p:cNvSpPr>
          <p:nvPr>
            <p:ph type="subTitle" idx="1"/>
          </p:nvPr>
        </p:nvSpPr>
        <p:spPr>
          <a:xfrm>
            <a:off x="849963" y="1200152"/>
            <a:ext cx="2816535" cy="4457696"/>
          </a:xfrm>
        </p:spPr>
        <p:txBody>
          <a:bodyPr anchor="ctr">
            <a:normAutofit/>
          </a:bodyPr>
          <a:lstStyle/>
          <a:p>
            <a:pPr algn="r"/>
            <a:r>
              <a:rPr lang="en-GB" sz="2800" dirty="0"/>
              <a:t>Upper Mersey Catchment</a:t>
            </a:r>
          </a:p>
        </p:txBody>
      </p:sp>
      <p:cxnSp>
        <p:nvCxnSpPr>
          <p:cNvPr id="40" name="Straight Connector 39">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2A8694F-AD61-4A84-90A4-777EF3E7E5E4}"/>
              </a:ext>
            </a:extLst>
          </p:cNvPr>
          <p:cNvSpPr txBox="1"/>
          <p:nvPr/>
        </p:nvSpPr>
        <p:spPr>
          <a:xfrm>
            <a:off x="119941" y="5925830"/>
            <a:ext cx="4276578" cy="784830"/>
          </a:xfrm>
          <a:prstGeom prst="rect">
            <a:avLst/>
          </a:prstGeom>
          <a:noFill/>
        </p:spPr>
        <p:txBody>
          <a:bodyPr wrap="square" rtlCol="0">
            <a:spAutoFit/>
          </a:bodyPr>
          <a:lstStyle/>
          <a:p>
            <a:pPr>
              <a:spcAft>
                <a:spcPts val="600"/>
              </a:spcAft>
            </a:pPr>
            <a:r>
              <a:rPr lang="en-GB" sz="2000" dirty="0"/>
              <a:t>Abbie Goodby, Mersey Rivers Trust</a:t>
            </a:r>
          </a:p>
          <a:p>
            <a:pPr>
              <a:spcAft>
                <a:spcPts val="600"/>
              </a:spcAft>
            </a:pPr>
            <a:r>
              <a:rPr lang="en-GB" sz="2000" dirty="0"/>
              <a:t>January 2026</a:t>
            </a:r>
          </a:p>
        </p:txBody>
      </p:sp>
      <p:sp>
        <p:nvSpPr>
          <p:cNvPr id="2" name="TextBox 1">
            <a:extLst>
              <a:ext uri="{FF2B5EF4-FFF2-40B4-BE49-F238E27FC236}">
                <a16:creationId xmlns:a16="http://schemas.microsoft.com/office/drawing/2014/main" id="{68AD71F9-CEB2-4D59-93CC-46F7326032E8}"/>
              </a:ext>
            </a:extLst>
          </p:cNvPr>
          <p:cNvSpPr txBox="1"/>
          <p:nvPr/>
        </p:nvSpPr>
        <p:spPr>
          <a:xfrm>
            <a:off x="9090072" y="65887"/>
            <a:ext cx="3093729" cy="369332"/>
          </a:xfrm>
          <a:prstGeom prst="rect">
            <a:avLst/>
          </a:prstGeom>
          <a:noFill/>
        </p:spPr>
        <p:txBody>
          <a:bodyPr wrap="square" rtlCol="0">
            <a:spAutoFit/>
          </a:bodyPr>
          <a:lstStyle/>
          <a:p>
            <a:r>
              <a:rPr lang="en-GB" dirty="0"/>
              <a:t>© Zoological Society of London</a:t>
            </a:r>
          </a:p>
        </p:txBody>
      </p:sp>
      <p:pic>
        <p:nvPicPr>
          <p:cNvPr id="4" name="Picture 3">
            <a:extLst>
              <a:ext uri="{FF2B5EF4-FFF2-40B4-BE49-F238E27FC236}">
                <a16:creationId xmlns:a16="http://schemas.microsoft.com/office/drawing/2014/main" id="{F6B45E10-DBB5-4AA2-84F2-DCED5EF3837C}"/>
              </a:ext>
            </a:extLst>
          </p:cNvPr>
          <p:cNvPicPr>
            <a:picLocks noChangeAspect="1"/>
          </p:cNvPicPr>
          <p:nvPr/>
        </p:nvPicPr>
        <p:blipFill>
          <a:blip r:embed="rId3"/>
          <a:stretch>
            <a:fillRect/>
          </a:stretch>
        </p:blipFill>
        <p:spPr>
          <a:xfrm>
            <a:off x="10417910" y="6382471"/>
            <a:ext cx="1774090" cy="475529"/>
          </a:xfrm>
          <a:prstGeom prst="rect">
            <a:avLst/>
          </a:prstGeom>
        </p:spPr>
      </p:pic>
      <p:pic>
        <p:nvPicPr>
          <p:cNvPr id="6" name="Picture 5" descr="A blue and white logo&#10;&#10;Description automatically generated">
            <a:extLst>
              <a:ext uri="{FF2B5EF4-FFF2-40B4-BE49-F238E27FC236}">
                <a16:creationId xmlns:a16="http://schemas.microsoft.com/office/drawing/2014/main" id="{B51756C0-FFDE-00DD-4473-CC0DA5B56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11" y="116759"/>
            <a:ext cx="1562235" cy="1630821"/>
          </a:xfrm>
          <a:prstGeom prst="rect">
            <a:avLst/>
          </a:prstGeom>
        </p:spPr>
      </p:pic>
    </p:spTree>
    <p:extLst>
      <p:ext uri="{BB962C8B-B14F-4D97-AF65-F5344CB8AC3E}">
        <p14:creationId xmlns:p14="http://schemas.microsoft.com/office/powerpoint/2010/main" val="1114038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2BF37-BB2C-4CAE-89C4-F3E860A2E875}"/>
              </a:ext>
            </a:extLst>
          </p:cNvPr>
          <p:cNvSpPr>
            <a:spLocks noGrp="1"/>
          </p:cNvSpPr>
          <p:nvPr>
            <p:ph type="title"/>
          </p:nvPr>
        </p:nvSpPr>
        <p:spPr>
          <a:xfrm>
            <a:off x="4109524" y="0"/>
            <a:ext cx="3972951" cy="1196389"/>
          </a:xfrm>
        </p:spPr>
        <p:txBody>
          <a:bodyPr>
            <a:normAutofit/>
          </a:bodyPr>
          <a:lstStyle/>
          <a:p>
            <a:pPr algn="ctr"/>
            <a:r>
              <a:rPr lang="en-GB" sz="4000" b="1" dirty="0"/>
              <a:t>Risk assessment</a:t>
            </a:r>
          </a:p>
        </p:txBody>
      </p:sp>
      <p:pic>
        <p:nvPicPr>
          <p:cNvPr id="4" name="Picture 3">
            <a:extLst>
              <a:ext uri="{FF2B5EF4-FFF2-40B4-BE49-F238E27FC236}">
                <a16:creationId xmlns:a16="http://schemas.microsoft.com/office/drawing/2014/main" id="{75B13088-390F-4A14-9C18-C2491784B980}"/>
              </a:ext>
            </a:extLst>
          </p:cNvPr>
          <p:cNvPicPr>
            <a:picLocks noChangeAspect="1"/>
          </p:cNvPicPr>
          <p:nvPr/>
        </p:nvPicPr>
        <p:blipFill>
          <a:blip r:embed="rId3"/>
          <a:stretch>
            <a:fillRect/>
          </a:stretch>
        </p:blipFill>
        <p:spPr>
          <a:xfrm>
            <a:off x="10458035" y="6382471"/>
            <a:ext cx="1774090" cy="475529"/>
          </a:xfrm>
          <a:prstGeom prst="rect">
            <a:avLst/>
          </a:prstGeom>
        </p:spPr>
      </p:pic>
      <p:pic>
        <p:nvPicPr>
          <p:cNvPr id="3" name="Picture 2" descr="A blue text on a white background&#10;&#10;Description automatically generated">
            <a:extLst>
              <a:ext uri="{FF2B5EF4-FFF2-40B4-BE49-F238E27FC236}">
                <a16:creationId xmlns:a16="http://schemas.microsoft.com/office/drawing/2014/main" id="{4CA8E2FF-41B6-B076-3673-D19697C42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pic>
        <p:nvPicPr>
          <p:cNvPr id="9" name="Content Placeholder 8" descr="Plants covered with snow on a cold winter day">
            <a:extLst>
              <a:ext uri="{FF2B5EF4-FFF2-40B4-BE49-F238E27FC236}">
                <a16:creationId xmlns:a16="http://schemas.microsoft.com/office/drawing/2014/main" id="{DEE857C1-6E84-7A25-0A1D-48B1878E36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21640" y="3637464"/>
            <a:ext cx="3606124" cy="2404418"/>
          </a:xfrm>
        </p:spPr>
      </p:pic>
      <p:pic>
        <p:nvPicPr>
          <p:cNvPr id="11" name="Picture 10" descr="River rocks">
            <a:extLst>
              <a:ext uri="{FF2B5EF4-FFF2-40B4-BE49-F238E27FC236}">
                <a16:creationId xmlns:a16="http://schemas.microsoft.com/office/drawing/2014/main" id="{69A086F8-7DBD-2051-BC5B-AF65AB516A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171" y="3637464"/>
            <a:ext cx="4196189" cy="2404417"/>
          </a:xfrm>
          <a:prstGeom prst="rect">
            <a:avLst/>
          </a:prstGeom>
        </p:spPr>
      </p:pic>
      <p:pic>
        <p:nvPicPr>
          <p:cNvPr id="13" name="Picture 12" descr="Hand washing">
            <a:extLst>
              <a:ext uri="{FF2B5EF4-FFF2-40B4-BE49-F238E27FC236}">
                <a16:creationId xmlns:a16="http://schemas.microsoft.com/office/drawing/2014/main" id="{398A2101-9260-4C56-A456-C5AECBB459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7154" y="1133446"/>
            <a:ext cx="3503206" cy="2337795"/>
          </a:xfrm>
          <a:prstGeom prst="rect">
            <a:avLst/>
          </a:prstGeom>
        </p:spPr>
      </p:pic>
      <p:pic>
        <p:nvPicPr>
          <p:cNvPr id="15" name="Graphic 14" descr="A rainboot">
            <a:extLst>
              <a:ext uri="{FF2B5EF4-FFF2-40B4-BE49-F238E27FC236}">
                <a16:creationId xmlns:a16="http://schemas.microsoft.com/office/drawing/2014/main" id="{AED5CDA4-00BE-E906-7EFA-FFEB810091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1418" y="938782"/>
            <a:ext cx="2490218" cy="2490218"/>
          </a:xfrm>
          <a:prstGeom prst="rect">
            <a:avLst/>
          </a:prstGeom>
        </p:spPr>
      </p:pic>
      <p:pic>
        <p:nvPicPr>
          <p:cNvPr id="17" name="Picture 16" descr="Multiple blue virus organisms">
            <a:extLst>
              <a:ext uri="{FF2B5EF4-FFF2-40B4-BE49-F238E27FC236}">
                <a16:creationId xmlns:a16="http://schemas.microsoft.com/office/drawing/2014/main" id="{838C03DA-C771-589A-8403-1055D83DF2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2682" y="1196389"/>
            <a:ext cx="4014130" cy="2258031"/>
          </a:xfrm>
          <a:prstGeom prst="rect">
            <a:avLst/>
          </a:prstGeom>
        </p:spPr>
      </p:pic>
    </p:spTree>
    <p:extLst>
      <p:ext uri="{BB962C8B-B14F-4D97-AF65-F5344CB8AC3E}">
        <p14:creationId xmlns:p14="http://schemas.microsoft.com/office/powerpoint/2010/main" val="3924382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6AEF-D158-4A7A-810D-74D47C26A137}"/>
              </a:ext>
            </a:extLst>
          </p:cNvPr>
          <p:cNvSpPr>
            <a:spLocks noGrp="1"/>
          </p:cNvSpPr>
          <p:nvPr>
            <p:ph type="title"/>
          </p:nvPr>
        </p:nvSpPr>
        <p:spPr>
          <a:xfrm>
            <a:off x="838200" y="365125"/>
            <a:ext cx="1243818" cy="1325563"/>
          </a:xfrm>
        </p:spPr>
        <p:txBody>
          <a:bodyPr>
            <a:normAutofit/>
          </a:bodyPr>
          <a:lstStyle/>
          <a:p>
            <a:r>
              <a:rPr lang="en-GB" sz="3600" b="1"/>
              <a:t>Rain </a:t>
            </a:r>
            <a:endParaRPr lang="en-GB" sz="3600" b="1" dirty="0"/>
          </a:p>
        </p:txBody>
      </p:sp>
      <p:sp>
        <p:nvSpPr>
          <p:cNvPr id="3" name="Content Placeholder 2">
            <a:extLst>
              <a:ext uri="{FF2B5EF4-FFF2-40B4-BE49-F238E27FC236}">
                <a16:creationId xmlns:a16="http://schemas.microsoft.com/office/drawing/2014/main" id="{9316C8AB-501A-4C99-BFE7-3718DC560B4A}"/>
              </a:ext>
            </a:extLst>
          </p:cNvPr>
          <p:cNvSpPr>
            <a:spLocks noGrp="1"/>
          </p:cNvSpPr>
          <p:nvPr>
            <p:ph idx="1"/>
          </p:nvPr>
        </p:nvSpPr>
        <p:spPr>
          <a:xfrm>
            <a:off x="838201" y="1825625"/>
            <a:ext cx="7110045" cy="4351338"/>
          </a:xfrm>
        </p:spPr>
        <p:txBody>
          <a:bodyPr/>
          <a:lstStyle/>
          <a:p>
            <a:r>
              <a:rPr lang="en-GB" sz="2400" dirty="0"/>
              <a:t>We need </a:t>
            </a:r>
            <a:r>
              <a:rPr lang="en-GB" sz="2400" b="1" dirty="0">
                <a:solidFill>
                  <a:srgbClr val="00B0F0"/>
                </a:solidFill>
              </a:rPr>
              <a:t>48 hours </a:t>
            </a:r>
            <a:r>
              <a:rPr lang="en-GB" sz="2400" dirty="0"/>
              <a:t>of no or only light rain in the catchment before conducting any survey work</a:t>
            </a:r>
          </a:p>
          <a:p>
            <a:endParaRPr lang="en-GB" sz="2400" dirty="0"/>
          </a:p>
          <a:p>
            <a:pPr marL="0" indent="0">
              <a:buNone/>
            </a:pPr>
            <a:r>
              <a:rPr lang="en-GB" sz="2400" dirty="0"/>
              <a:t>Too much surface water will:</a:t>
            </a:r>
          </a:p>
          <a:p>
            <a:pPr marL="0" indent="0">
              <a:buNone/>
            </a:pPr>
            <a:endParaRPr lang="en-GB" sz="2400" dirty="0"/>
          </a:p>
          <a:p>
            <a:r>
              <a:rPr lang="en-GB" sz="2400" dirty="0"/>
              <a:t>Mask background misconnections issues</a:t>
            </a:r>
          </a:p>
          <a:p>
            <a:r>
              <a:rPr lang="en-GB" sz="2400" dirty="0"/>
              <a:t>Wash away grey (sewage) fungus and other evidence of pollution</a:t>
            </a:r>
          </a:p>
          <a:p>
            <a:endParaRPr lang="en-GB" dirty="0"/>
          </a:p>
        </p:txBody>
      </p:sp>
      <p:pic>
        <p:nvPicPr>
          <p:cNvPr id="5" name="Picture 4">
            <a:extLst>
              <a:ext uri="{FF2B5EF4-FFF2-40B4-BE49-F238E27FC236}">
                <a16:creationId xmlns:a16="http://schemas.microsoft.com/office/drawing/2014/main" id="{C85D1A7D-0D03-428D-BE97-0E8A99FCC829}"/>
              </a:ext>
            </a:extLst>
          </p:cNvPr>
          <p:cNvPicPr>
            <a:picLocks noChangeAspect="1"/>
          </p:cNvPicPr>
          <p:nvPr/>
        </p:nvPicPr>
        <p:blipFill>
          <a:blip r:embed="rId3"/>
          <a:stretch>
            <a:fillRect/>
          </a:stretch>
        </p:blipFill>
        <p:spPr>
          <a:xfrm>
            <a:off x="9298733" y="1100809"/>
            <a:ext cx="1414395" cy="2072820"/>
          </a:xfrm>
          <a:prstGeom prst="rect">
            <a:avLst/>
          </a:prstGeom>
        </p:spPr>
      </p:pic>
      <p:pic>
        <p:nvPicPr>
          <p:cNvPr id="7" name="Picture 6">
            <a:extLst>
              <a:ext uri="{FF2B5EF4-FFF2-40B4-BE49-F238E27FC236}">
                <a16:creationId xmlns:a16="http://schemas.microsoft.com/office/drawing/2014/main" id="{B66CB2F2-52BC-4B6C-9B08-059380772F24}"/>
              </a:ext>
            </a:extLst>
          </p:cNvPr>
          <p:cNvPicPr>
            <a:picLocks noChangeAspect="1"/>
          </p:cNvPicPr>
          <p:nvPr/>
        </p:nvPicPr>
        <p:blipFill>
          <a:blip r:embed="rId3"/>
          <a:stretch>
            <a:fillRect/>
          </a:stretch>
        </p:blipFill>
        <p:spPr>
          <a:xfrm>
            <a:off x="10574795" y="3429000"/>
            <a:ext cx="577283" cy="846018"/>
          </a:xfrm>
          <a:prstGeom prst="rect">
            <a:avLst/>
          </a:prstGeom>
        </p:spPr>
      </p:pic>
      <p:pic>
        <p:nvPicPr>
          <p:cNvPr id="11" name="Picture 10">
            <a:extLst>
              <a:ext uri="{FF2B5EF4-FFF2-40B4-BE49-F238E27FC236}">
                <a16:creationId xmlns:a16="http://schemas.microsoft.com/office/drawing/2014/main" id="{5E1F4EEE-DE51-4776-816D-89CBC60D1B9D}"/>
              </a:ext>
            </a:extLst>
          </p:cNvPr>
          <p:cNvPicPr>
            <a:picLocks noChangeAspect="1"/>
          </p:cNvPicPr>
          <p:nvPr/>
        </p:nvPicPr>
        <p:blipFill>
          <a:blip r:embed="rId3"/>
          <a:stretch>
            <a:fillRect/>
          </a:stretch>
        </p:blipFill>
        <p:spPr>
          <a:xfrm>
            <a:off x="9266893" y="4275018"/>
            <a:ext cx="965468" cy="1414909"/>
          </a:xfrm>
          <a:prstGeom prst="rect">
            <a:avLst/>
          </a:prstGeom>
        </p:spPr>
      </p:pic>
      <p:pic>
        <p:nvPicPr>
          <p:cNvPr id="4" name="Picture 3">
            <a:extLst>
              <a:ext uri="{FF2B5EF4-FFF2-40B4-BE49-F238E27FC236}">
                <a16:creationId xmlns:a16="http://schemas.microsoft.com/office/drawing/2014/main" id="{A37C2E43-C902-43C8-87C3-9389DB8668E1}"/>
              </a:ext>
            </a:extLst>
          </p:cNvPr>
          <p:cNvPicPr>
            <a:picLocks noChangeAspect="1"/>
          </p:cNvPicPr>
          <p:nvPr/>
        </p:nvPicPr>
        <p:blipFill>
          <a:blip r:embed="rId4"/>
          <a:stretch>
            <a:fillRect/>
          </a:stretch>
        </p:blipFill>
        <p:spPr>
          <a:xfrm>
            <a:off x="10417910" y="6382471"/>
            <a:ext cx="1774090" cy="475529"/>
          </a:xfrm>
          <a:prstGeom prst="rect">
            <a:avLst/>
          </a:prstGeom>
        </p:spPr>
      </p:pic>
      <p:pic>
        <p:nvPicPr>
          <p:cNvPr id="6" name="Picture 5" descr="A blue text on a white background&#10;&#10;Description automatically generated">
            <a:extLst>
              <a:ext uri="{FF2B5EF4-FFF2-40B4-BE49-F238E27FC236}">
                <a16:creationId xmlns:a16="http://schemas.microsoft.com/office/drawing/2014/main" id="{5409D857-3B22-5B9D-4216-3EF16BEC3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1954605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498E116-755A-4DFF-BFAD-1C4E23ACF118}"/>
              </a:ext>
            </a:extLst>
          </p:cNvPr>
          <p:cNvPicPr>
            <a:picLocks noChangeAspect="1"/>
          </p:cNvPicPr>
          <p:nvPr/>
        </p:nvPicPr>
        <p:blipFill>
          <a:blip r:embed="rId3">
            <a:alphaModFix amt="39000"/>
          </a:blip>
          <a:stretch>
            <a:fillRect/>
          </a:stretch>
        </p:blipFill>
        <p:spPr>
          <a:xfrm>
            <a:off x="0" y="-24386"/>
            <a:ext cx="12222006" cy="6889857"/>
          </a:xfrm>
          <a:prstGeom prst="rect">
            <a:avLst/>
          </a:prstGeom>
        </p:spPr>
      </p:pic>
      <p:sp>
        <p:nvSpPr>
          <p:cNvPr id="2" name="Title 1">
            <a:extLst>
              <a:ext uri="{FF2B5EF4-FFF2-40B4-BE49-F238E27FC236}">
                <a16:creationId xmlns:a16="http://schemas.microsoft.com/office/drawing/2014/main" id="{84D0131B-DD66-4673-A6AA-88F1CFA59704}"/>
              </a:ext>
            </a:extLst>
          </p:cNvPr>
          <p:cNvSpPr>
            <a:spLocks noGrp="1"/>
          </p:cNvSpPr>
          <p:nvPr>
            <p:ph type="title"/>
          </p:nvPr>
        </p:nvSpPr>
        <p:spPr>
          <a:xfrm>
            <a:off x="838201" y="1065862"/>
            <a:ext cx="3313164" cy="4726276"/>
          </a:xfrm>
        </p:spPr>
        <p:txBody>
          <a:bodyPr>
            <a:normAutofit/>
          </a:bodyPr>
          <a:lstStyle/>
          <a:p>
            <a:pPr algn="r"/>
            <a:r>
              <a:rPr lang="en-GB" sz="4000" b="1" dirty="0">
                <a:solidFill>
                  <a:srgbClr val="FFFFFF"/>
                </a:solidFill>
              </a:rPr>
              <a:t>Kit list for Outfall Safari</a:t>
            </a:r>
          </a:p>
        </p:txBody>
      </p:sp>
      <p:cxnSp>
        <p:nvCxnSpPr>
          <p:cNvPr id="19" name="Straight Connector 1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3FFF96-2A63-4F99-9666-574DC9F89F2E}"/>
              </a:ext>
            </a:extLst>
          </p:cNvPr>
          <p:cNvSpPr>
            <a:spLocks noGrp="1"/>
          </p:cNvSpPr>
          <p:nvPr>
            <p:ph idx="1"/>
          </p:nvPr>
        </p:nvSpPr>
        <p:spPr>
          <a:xfrm>
            <a:off x="5155379" y="1065862"/>
            <a:ext cx="5744685" cy="4726276"/>
          </a:xfrm>
        </p:spPr>
        <p:txBody>
          <a:bodyPr anchor="ctr">
            <a:normAutofit/>
          </a:bodyPr>
          <a:lstStyle/>
          <a:p>
            <a:r>
              <a:rPr lang="en-GB" sz="2000" dirty="0">
                <a:solidFill>
                  <a:srgbClr val="FFFFFF"/>
                </a:solidFill>
              </a:rPr>
              <a:t>Welly boots / sturdy footwear</a:t>
            </a:r>
          </a:p>
          <a:p>
            <a:r>
              <a:rPr lang="en-GB" sz="2000" dirty="0"/>
              <a:t>Volunteer handout</a:t>
            </a:r>
            <a:endParaRPr lang="en-GB" sz="2000" dirty="0">
              <a:ea typeface="Calibri"/>
              <a:cs typeface="Calibri"/>
            </a:endParaRPr>
          </a:p>
          <a:p>
            <a:r>
              <a:rPr lang="en-GB" sz="2000" dirty="0">
                <a:solidFill>
                  <a:srgbClr val="FFFFFF"/>
                </a:solidFill>
              </a:rPr>
              <a:t>Robust long trousers - brambles</a:t>
            </a:r>
          </a:p>
          <a:p>
            <a:r>
              <a:rPr lang="en-GB" sz="2000" dirty="0">
                <a:solidFill>
                  <a:srgbClr val="FFFFFF"/>
                </a:solidFill>
              </a:rPr>
              <a:t>Antibacterial hand gel  </a:t>
            </a:r>
          </a:p>
          <a:p>
            <a:r>
              <a:rPr lang="en-GB" sz="2000" dirty="0">
                <a:solidFill>
                  <a:srgbClr val="FFFFFF"/>
                </a:solidFill>
              </a:rPr>
              <a:t>Phone (charged and loaded with project app)</a:t>
            </a:r>
          </a:p>
          <a:p>
            <a:r>
              <a:rPr lang="en-GB" sz="2000" dirty="0">
                <a:solidFill>
                  <a:srgbClr val="FFFFFF"/>
                </a:solidFill>
              </a:rPr>
              <a:t>A stick / pole – useful for brushing aside vegetation</a:t>
            </a:r>
          </a:p>
          <a:p>
            <a:pPr marL="0" indent="0">
              <a:buNone/>
            </a:pPr>
            <a:endParaRPr lang="en-GB" sz="2000" dirty="0">
              <a:solidFill>
                <a:srgbClr val="FFFFFF"/>
              </a:solidFill>
            </a:endParaRPr>
          </a:p>
          <a:p>
            <a:pPr marL="0" indent="0">
              <a:buNone/>
            </a:pPr>
            <a:endParaRPr lang="en-GB" sz="2000" dirty="0">
              <a:solidFill>
                <a:srgbClr val="FFFFFF"/>
              </a:solidFill>
            </a:endParaRPr>
          </a:p>
        </p:txBody>
      </p:sp>
      <p:pic>
        <p:nvPicPr>
          <p:cNvPr id="6" name="Picture 5">
            <a:extLst>
              <a:ext uri="{FF2B5EF4-FFF2-40B4-BE49-F238E27FC236}">
                <a16:creationId xmlns:a16="http://schemas.microsoft.com/office/drawing/2014/main" id="{6CA83283-97FD-400E-B806-7B6B50178717}"/>
              </a:ext>
            </a:extLst>
          </p:cNvPr>
          <p:cNvPicPr>
            <a:picLocks noChangeAspect="1"/>
          </p:cNvPicPr>
          <p:nvPr/>
        </p:nvPicPr>
        <p:blipFill>
          <a:blip r:embed="rId4"/>
          <a:stretch>
            <a:fillRect/>
          </a:stretch>
        </p:blipFill>
        <p:spPr>
          <a:xfrm>
            <a:off x="10417910" y="6382470"/>
            <a:ext cx="1774090" cy="475529"/>
          </a:xfrm>
          <a:prstGeom prst="rect">
            <a:avLst/>
          </a:prstGeom>
        </p:spPr>
      </p:pic>
      <p:pic>
        <p:nvPicPr>
          <p:cNvPr id="10" name="Picture 9">
            <a:extLst>
              <a:ext uri="{FF2B5EF4-FFF2-40B4-BE49-F238E27FC236}">
                <a16:creationId xmlns:a16="http://schemas.microsoft.com/office/drawing/2014/main" id="{CEAF7E05-3DF7-44B1-9846-A6F33263FB6F}"/>
              </a:ext>
            </a:extLst>
          </p:cNvPr>
          <p:cNvPicPr>
            <a:picLocks noChangeAspect="1"/>
          </p:cNvPicPr>
          <p:nvPr/>
        </p:nvPicPr>
        <p:blipFill>
          <a:blip r:embed="rId5"/>
          <a:stretch>
            <a:fillRect/>
          </a:stretch>
        </p:blipFill>
        <p:spPr>
          <a:xfrm>
            <a:off x="0" y="6382471"/>
            <a:ext cx="3188484" cy="499915"/>
          </a:xfrm>
          <a:prstGeom prst="rect">
            <a:avLst/>
          </a:prstGeom>
        </p:spPr>
      </p:pic>
      <p:pic>
        <p:nvPicPr>
          <p:cNvPr id="4" name="Picture 3" descr="A blue text on a white background&#10;&#10;Description automatically generated">
            <a:extLst>
              <a:ext uri="{FF2B5EF4-FFF2-40B4-BE49-F238E27FC236}">
                <a16:creationId xmlns:a16="http://schemas.microsoft.com/office/drawing/2014/main" id="{83DF94E3-80CF-5E12-00A2-334964BD9C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1377315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16D4C-9C47-4345-AB7D-ECCD1CCF6395}"/>
              </a:ext>
            </a:extLst>
          </p:cNvPr>
          <p:cNvSpPr>
            <a:spLocks noGrp="1"/>
          </p:cNvSpPr>
          <p:nvPr>
            <p:ph type="title"/>
          </p:nvPr>
        </p:nvSpPr>
        <p:spPr>
          <a:xfrm>
            <a:off x="1485752" y="0"/>
            <a:ext cx="4071425" cy="1140118"/>
          </a:xfrm>
        </p:spPr>
        <p:txBody>
          <a:bodyPr>
            <a:normAutofit/>
          </a:bodyPr>
          <a:lstStyle/>
          <a:p>
            <a:r>
              <a:rPr lang="en-GB" sz="4000" b="1" dirty="0"/>
              <a:t>Outfall Safari app</a:t>
            </a:r>
          </a:p>
        </p:txBody>
      </p:sp>
      <p:sp>
        <p:nvSpPr>
          <p:cNvPr id="3" name="Content Placeholder 2">
            <a:extLst>
              <a:ext uri="{FF2B5EF4-FFF2-40B4-BE49-F238E27FC236}">
                <a16:creationId xmlns:a16="http://schemas.microsoft.com/office/drawing/2014/main" id="{86157B5B-C7FE-4744-8E72-8A4339A81811}"/>
              </a:ext>
            </a:extLst>
          </p:cNvPr>
          <p:cNvSpPr>
            <a:spLocks noGrp="1"/>
          </p:cNvSpPr>
          <p:nvPr>
            <p:ph idx="1"/>
          </p:nvPr>
        </p:nvSpPr>
        <p:spPr>
          <a:xfrm>
            <a:off x="149761" y="1040081"/>
            <a:ext cx="6503520" cy="5337011"/>
          </a:xfrm>
        </p:spPr>
        <p:txBody>
          <a:bodyPr vert="horz" lIns="91440" tIns="45720" rIns="91440" bIns="45720" rtlCol="0" anchor="t">
            <a:normAutofit fontScale="92500" lnSpcReduction="10000"/>
          </a:bodyPr>
          <a:lstStyle/>
          <a:p>
            <a:pPr marL="0" indent="0">
              <a:buNone/>
            </a:pPr>
            <a:endParaRPr lang="en-GB" dirty="0"/>
          </a:p>
          <a:p>
            <a:r>
              <a:rPr lang="en-GB" dirty="0" err="1"/>
              <a:t>Epicollect</a:t>
            </a:r>
            <a:r>
              <a:rPr lang="en-GB" dirty="0"/>
              <a:t> is the server Mersey Rivers Trust are using to collect this data. You can use </a:t>
            </a:r>
            <a:r>
              <a:rPr lang="en-GB" dirty="0" err="1"/>
              <a:t>Epicollect</a:t>
            </a:r>
            <a:r>
              <a:rPr lang="en-GB" dirty="0"/>
              <a:t> on a laptop or via an app</a:t>
            </a:r>
            <a:endParaRPr lang="en-GB" dirty="0">
              <a:ea typeface="Calibri"/>
              <a:cs typeface="Calibri"/>
            </a:endParaRPr>
          </a:p>
          <a:p>
            <a:endParaRPr lang="en-GB" dirty="0">
              <a:ea typeface="Calibri"/>
              <a:cs typeface="Calibri"/>
            </a:endParaRPr>
          </a:p>
          <a:p>
            <a:r>
              <a:rPr lang="en-GB" dirty="0">
                <a:ea typeface="Calibri"/>
                <a:cs typeface="Calibri"/>
              </a:rPr>
              <a:t>All you need is an email address which you have access to log in</a:t>
            </a:r>
          </a:p>
          <a:p>
            <a:endParaRPr lang="en-GB" dirty="0"/>
          </a:p>
          <a:p>
            <a:r>
              <a:rPr lang="en-GB" dirty="0"/>
              <a:t>Downloading the app. </a:t>
            </a:r>
            <a:r>
              <a:rPr lang="en-GB" dirty="0" err="1"/>
              <a:t>Epicollect</a:t>
            </a:r>
            <a:r>
              <a:rPr lang="en-GB" dirty="0"/>
              <a:t> is available on Apple Store/ Google Store - any problems, let us know? </a:t>
            </a:r>
            <a:endParaRPr lang="en-GB" dirty="0">
              <a:ea typeface="Calibri"/>
              <a:cs typeface="Calibri"/>
            </a:endParaRPr>
          </a:p>
          <a:p>
            <a:endParaRPr lang="en-GB" dirty="0"/>
          </a:p>
          <a:p>
            <a:r>
              <a:rPr lang="en-GB" dirty="0"/>
              <a:t>Only one form per outfall, please</a:t>
            </a:r>
            <a:endParaRPr lang="en-GB" dirty="0">
              <a:ea typeface="Calibri"/>
              <a:cs typeface="Calibri"/>
            </a:endParaRPr>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560BEA51-1CDC-4615-A31C-4DFE640E6ADC}"/>
              </a:ext>
            </a:extLst>
          </p:cNvPr>
          <p:cNvPicPr>
            <a:picLocks noChangeAspect="1"/>
          </p:cNvPicPr>
          <p:nvPr/>
        </p:nvPicPr>
        <p:blipFill>
          <a:blip r:embed="rId3"/>
          <a:stretch>
            <a:fillRect/>
          </a:stretch>
        </p:blipFill>
        <p:spPr>
          <a:xfrm>
            <a:off x="7048500" y="0"/>
            <a:ext cx="5143500" cy="6858000"/>
          </a:xfrm>
          <a:prstGeom prst="rect">
            <a:avLst/>
          </a:prstGeom>
        </p:spPr>
      </p:pic>
      <p:pic>
        <p:nvPicPr>
          <p:cNvPr id="6" name="Picture 5">
            <a:extLst>
              <a:ext uri="{FF2B5EF4-FFF2-40B4-BE49-F238E27FC236}">
                <a16:creationId xmlns:a16="http://schemas.microsoft.com/office/drawing/2014/main" id="{2EC42146-CB09-4D8F-96B8-9376C3005242}"/>
              </a:ext>
            </a:extLst>
          </p:cNvPr>
          <p:cNvPicPr>
            <a:picLocks noChangeAspect="1"/>
          </p:cNvPicPr>
          <p:nvPr/>
        </p:nvPicPr>
        <p:blipFill>
          <a:blip r:embed="rId4"/>
          <a:stretch>
            <a:fillRect/>
          </a:stretch>
        </p:blipFill>
        <p:spPr>
          <a:xfrm>
            <a:off x="10417910" y="6382471"/>
            <a:ext cx="1774090" cy="475529"/>
          </a:xfrm>
          <a:prstGeom prst="rect">
            <a:avLst/>
          </a:prstGeom>
        </p:spPr>
      </p:pic>
      <p:pic>
        <p:nvPicPr>
          <p:cNvPr id="8" name="Picture 7">
            <a:extLst>
              <a:ext uri="{FF2B5EF4-FFF2-40B4-BE49-F238E27FC236}">
                <a16:creationId xmlns:a16="http://schemas.microsoft.com/office/drawing/2014/main" id="{42532293-35E8-4823-905D-5C9BCEF032D1}"/>
              </a:ext>
            </a:extLst>
          </p:cNvPr>
          <p:cNvPicPr>
            <a:picLocks noChangeAspect="1"/>
          </p:cNvPicPr>
          <p:nvPr/>
        </p:nvPicPr>
        <p:blipFill>
          <a:blip r:embed="rId5"/>
          <a:stretch>
            <a:fillRect/>
          </a:stretch>
        </p:blipFill>
        <p:spPr>
          <a:xfrm>
            <a:off x="9003516" y="0"/>
            <a:ext cx="3188484" cy="499915"/>
          </a:xfrm>
          <a:prstGeom prst="rect">
            <a:avLst/>
          </a:prstGeom>
        </p:spPr>
      </p:pic>
      <p:pic>
        <p:nvPicPr>
          <p:cNvPr id="5" name="Picture 4" descr="A blue text on a white background&#10;&#10;Description automatically generated">
            <a:extLst>
              <a:ext uri="{FF2B5EF4-FFF2-40B4-BE49-F238E27FC236}">
                <a16:creationId xmlns:a16="http://schemas.microsoft.com/office/drawing/2014/main" id="{E5CEB283-47CF-46E3-1224-6AAB98EB5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pic>
        <p:nvPicPr>
          <p:cNvPr id="7" name="Picture 6" descr="A logo with purple circles&#10;&#10;AI-generated content may be incorrect.">
            <a:extLst>
              <a:ext uri="{FF2B5EF4-FFF2-40B4-BE49-F238E27FC236}">
                <a16:creationId xmlns:a16="http://schemas.microsoft.com/office/drawing/2014/main" id="{2A1CE2B1-6F6E-AC1D-A479-9649C7A941F4}"/>
              </a:ext>
            </a:extLst>
          </p:cNvPr>
          <p:cNvPicPr>
            <a:picLocks noChangeAspect="1"/>
          </p:cNvPicPr>
          <p:nvPr/>
        </p:nvPicPr>
        <p:blipFill>
          <a:blip r:embed="rId7"/>
          <a:stretch>
            <a:fillRect/>
          </a:stretch>
        </p:blipFill>
        <p:spPr>
          <a:xfrm>
            <a:off x="5372324" y="4755498"/>
            <a:ext cx="1688041" cy="2105377"/>
          </a:xfrm>
          <a:prstGeom prst="rect">
            <a:avLst/>
          </a:prstGeom>
        </p:spPr>
      </p:pic>
    </p:spTree>
    <p:extLst>
      <p:ext uri="{BB962C8B-B14F-4D97-AF65-F5344CB8AC3E}">
        <p14:creationId xmlns:p14="http://schemas.microsoft.com/office/powerpoint/2010/main" val="3959088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580D-FE21-4D0B-9F2D-0A9973D94A48}"/>
              </a:ext>
            </a:extLst>
          </p:cNvPr>
          <p:cNvSpPr>
            <a:spLocks noGrp="1"/>
          </p:cNvSpPr>
          <p:nvPr>
            <p:ph type="title"/>
          </p:nvPr>
        </p:nvSpPr>
        <p:spPr>
          <a:xfrm>
            <a:off x="1760220" y="157090"/>
            <a:ext cx="8671560" cy="872196"/>
          </a:xfrm>
        </p:spPr>
        <p:txBody>
          <a:bodyPr/>
          <a:lstStyle/>
          <a:p>
            <a:pPr algn="ctr"/>
            <a:r>
              <a:rPr lang="en-GB" b="1" dirty="0"/>
              <a:t>The Assessment Questions in the App</a:t>
            </a:r>
          </a:p>
        </p:txBody>
      </p:sp>
      <p:sp>
        <p:nvSpPr>
          <p:cNvPr id="3" name="Content Placeholder 2">
            <a:extLst>
              <a:ext uri="{FF2B5EF4-FFF2-40B4-BE49-F238E27FC236}">
                <a16:creationId xmlns:a16="http://schemas.microsoft.com/office/drawing/2014/main" id="{BF09644D-A549-43A9-92AB-04041E74311D}"/>
              </a:ext>
            </a:extLst>
          </p:cNvPr>
          <p:cNvSpPr>
            <a:spLocks noGrp="1"/>
          </p:cNvSpPr>
          <p:nvPr>
            <p:ph idx="1"/>
          </p:nvPr>
        </p:nvSpPr>
        <p:spPr>
          <a:xfrm>
            <a:off x="399757" y="1156324"/>
            <a:ext cx="11392486" cy="5226147"/>
          </a:xfrm>
        </p:spPr>
        <p:txBody>
          <a:bodyPr vert="horz" lIns="91440" tIns="45720" rIns="91440" bIns="45720" rtlCol="0" anchor="t">
            <a:normAutofit fontScale="40000" lnSpcReduction="20000"/>
          </a:bodyPr>
          <a:lstStyle/>
          <a:p>
            <a:pPr marL="0" indent="0">
              <a:buNone/>
            </a:pPr>
            <a:r>
              <a:rPr lang="en-GB" sz="4400" i="1" dirty="0"/>
              <a:t>Please ensure that only one person completes an assessment form at each outfall, as it is vital to avoid receiving multiple forms for a single outfall.</a:t>
            </a:r>
          </a:p>
          <a:p>
            <a:pPr marL="0" indent="0">
              <a:buNone/>
            </a:pPr>
            <a:r>
              <a:rPr lang="en-GB" sz="4400" b="1" dirty="0">
                <a:solidFill>
                  <a:srgbClr val="00B0F0"/>
                </a:solidFill>
              </a:rPr>
              <a:t>1) Volunteer name: </a:t>
            </a:r>
            <a:r>
              <a:rPr lang="en-GB" sz="4400" dirty="0"/>
              <a:t>You must include your name so that if we have any queries whilst processing the data, we know who to contact</a:t>
            </a:r>
          </a:p>
          <a:p>
            <a:endParaRPr lang="en-GB" sz="4400" dirty="0"/>
          </a:p>
          <a:p>
            <a:pPr marL="0" indent="0">
              <a:buNone/>
            </a:pPr>
            <a:r>
              <a:rPr lang="en-GB" sz="4400" b="1" dirty="0">
                <a:solidFill>
                  <a:srgbClr val="00B0F0"/>
                </a:solidFill>
              </a:rPr>
              <a:t>2) Date of survey</a:t>
            </a:r>
          </a:p>
          <a:p>
            <a:endParaRPr lang="en-GB" sz="4400" dirty="0"/>
          </a:p>
          <a:p>
            <a:pPr marL="0" indent="0">
              <a:buNone/>
            </a:pPr>
            <a:r>
              <a:rPr lang="en-GB" sz="4400" b="1" dirty="0">
                <a:solidFill>
                  <a:srgbClr val="00B0F0"/>
                </a:solidFill>
              </a:rPr>
              <a:t>3) GPS location: </a:t>
            </a:r>
            <a:r>
              <a:rPr lang="en-GB" sz="4400" dirty="0"/>
              <a:t>Please stand as close as (safely) possible to the outfall when recording the GPS location. This may take a little while to locate, but be patient. Please try to get the location accurate</a:t>
            </a:r>
          </a:p>
          <a:p>
            <a:pPr marL="0" indent="0">
              <a:buNone/>
            </a:pPr>
            <a:endParaRPr lang="en-GB" sz="4400" dirty="0"/>
          </a:p>
          <a:p>
            <a:pPr marL="0" indent="0">
              <a:buNone/>
            </a:pPr>
            <a:r>
              <a:rPr lang="en-GB" sz="4400" b="1" dirty="0">
                <a:solidFill>
                  <a:srgbClr val="00B0F0"/>
                </a:solidFill>
              </a:rPr>
              <a:t>4) Describe the nearest landmark: </a:t>
            </a:r>
            <a:r>
              <a:rPr lang="en-GB" sz="4400" dirty="0"/>
              <a:t>Please let us know the nearest road/ building name or number, bridge, etc. It is helpful to be as descriptive as possible of the nearest landmark – what is the nearest road or identifiable building to the outfall, how many other outfalls can be seen from this location, is the surveyor standing on the same bank as the outfall, etc. If near a residential area, the nearest house number is also useful</a:t>
            </a:r>
          </a:p>
          <a:p>
            <a:pPr marL="0" indent="0">
              <a:buNone/>
            </a:pPr>
            <a:endParaRPr lang="en-GB" sz="4400" dirty="0"/>
          </a:p>
          <a:p>
            <a:pPr marL="0" indent="0">
              <a:buNone/>
            </a:pPr>
            <a:r>
              <a:rPr lang="en-GB" sz="4400" b="1" dirty="0">
                <a:solidFill>
                  <a:srgbClr val="00B0F0"/>
                </a:solidFill>
              </a:rPr>
              <a:t>5) Has it rained in the last 24 hours</a:t>
            </a:r>
          </a:p>
          <a:p>
            <a:pPr marL="0" indent="0">
              <a:buNone/>
            </a:pPr>
            <a:endParaRPr lang="en-GB" sz="4400" dirty="0"/>
          </a:p>
          <a:p>
            <a:pPr marL="0" indent="0">
              <a:buNone/>
            </a:pPr>
            <a:r>
              <a:rPr lang="en-GB" sz="4400" b="1" dirty="0">
                <a:solidFill>
                  <a:srgbClr val="00B0F0"/>
                </a:solidFill>
              </a:rPr>
              <a:t>6) Photo of the outfall: </a:t>
            </a:r>
            <a:r>
              <a:rPr lang="en-GB" sz="4400" dirty="0"/>
              <a:t>Clear photos of the outfall and associated impact help with processing and quality control of the date. </a:t>
            </a:r>
            <a:endParaRPr lang="en-GB" sz="4400" dirty="0">
              <a:ea typeface="Calibri"/>
              <a:cs typeface="Calibri"/>
            </a:endParaRPr>
          </a:p>
        </p:txBody>
      </p:sp>
      <p:pic>
        <p:nvPicPr>
          <p:cNvPr id="7" name="Picture 6">
            <a:extLst>
              <a:ext uri="{FF2B5EF4-FFF2-40B4-BE49-F238E27FC236}">
                <a16:creationId xmlns:a16="http://schemas.microsoft.com/office/drawing/2014/main" id="{2668B5BA-A743-4E65-8E71-058A8090E4D7}"/>
              </a:ext>
            </a:extLst>
          </p:cNvPr>
          <p:cNvPicPr>
            <a:picLocks noChangeAspect="1"/>
          </p:cNvPicPr>
          <p:nvPr/>
        </p:nvPicPr>
        <p:blipFill>
          <a:blip r:embed="rId3"/>
          <a:stretch>
            <a:fillRect/>
          </a:stretch>
        </p:blipFill>
        <p:spPr>
          <a:xfrm>
            <a:off x="10417910" y="6382471"/>
            <a:ext cx="1774090" cy="475529"/>
          </a:xfrm>
          <a:prstGeom prst="rect">
            <a:avLst/>
          </a:prstGeom>
        </p:spPr>
      </p:pic>
      <p:pic>
        <p:nvPicPr>
          <p:cNvPr id="4" name="Picture 3" descr="A blue text on a white background&#10;&#10;Description automatically generated">
            <a:extLst>
              <a:ext uri="{FF2B5EF4-FFF2-40B4-BE49-F238E27FC236}">
                <a16:creationId xmlns:a16="http://schemas.microsoft.com/office/drawing/2014/main" id="{76FF3697-19AD-60F5-5FFE-14B57EBAD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1099730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AB4451B-EA02-4D88-A960-7F15D76FD515}"/>
              </a:ext>
            </a:extLst>
          </p:cNvPr>
          <p:cNvSpPr>
            <a:spLocks noGrp="1"/>
          </p:cNvSpPr>
          <p:nvPr>
            <p:ph idx="1"/>
          </p:nvPr>
        </p:nvSpPr>
        <p:spPr>
          <a:xfrm>
            <a:off x="386862" y="292100"/>
            <a:ext cx="11570676" cy="2704318"/>
          </a:xfrm>
        </p:spPr>
        <p:txBody>
          <a:bodyPr vert="horz" lIns="91440" tIns="45720" rIns="91440" bIns="45720" rtlCol="0" anchor="t">
            <a:normAutofit fontScale="92500" lnSpcReduction="20000"/>
          </a:bodyPr>
          <a:lstStyle/>
          <a:p>
            <a:pPr marL="0" indent="0" algn="just">
              <a:buNone/>
            </a:pPr>
            <a:endParaRPr lang="en-GB" sz="2400" dirty="0"/>
          </a:p>
          <a:p>
            <a:pPr marL="0" indent="0">
              <a:buNone/>
            </a:pPr>
            <a:r>
              <a:rPr lang="en-GB" sz="2400" b="1" dirty="0">
                <a:solidFill>
                  <a:srgbClr val="00B0F0"/>
                </a:solidFill>
              </a:rPr>
              <a:t>7) Which bank is the outfall on: </a:t>
            </a:r>
            <a:r>
              <a:rPr lang="en-GB" sz="2400" dirty="0"/>
              <a:t>This should be left or right as you stand looking downstream</a:t>
            </a:r>
            <a:endParaRPr lang="en-GB" sz="2400" b="1" dirty="0">
              <a:solidFill>
                <a:schemeClr val="bg1"/>
              </a:solidFill>
              <a:highlight>
                <a:srgbClr val="FFFF00"/>
              </a:highlight>
            </a:endParaRPr>
          </a:p>
          <a:p>
            <a:pPr marL="0" indent="0">
              <a:buNone/>
            </a:pPr>
            <a:endParaRPr lang="en-GB" sz="2400" dirty="0">
              <a:solidFill>
                <a:srgbClr val="FFFFFF"/>
              </a:solidFill>
              <a:ea typeface="Calibri"/>
              <a:cs typeface="Calibri"/>
            </a:endParaRPr>
          </a:p>
          <a:p>
            <a:pPr marL="0" indent="0">
              <a:buNone/>
            </a:pPr>
            <a:r>
              <a:rPr lang="en-GB" sz="2400" b="1" dirty="0">
                <a:solidFill>
                  <a:srgbClr val="00B0F0"/>
                </a:solidFill>
                <a:ea typeface="Calibri"/>
                <a:cs typeface="Calibri"/>
              </a:rPr>
              <a:t>8) What size is the outfall pipe?</a:t>
            </a:r>
            <a:r>
              <a:rPr lang="en-GB" sz="2400" dirty="0">
                <a:solidFill>
                  <a:srgbClr val="FFFFFF"/>
                </a:solidFill>
                <a:ea typeface="Calibri"/>
                <a:cs typeface="Calibri"/>
              </a:rPr>
              <a:t> Which range does the pipe fit in 0-10cm, 10-30cm, 30-50cm, 50-100cm, &gt;100cm</a:t>
            </a:r>
          </a:p>
          <a:p>
            <a:endParaRPr lang="en-GB" sz="2400" dirty="0">
              <a:solidFill>
                <a:srgbClr val="00B050"/>
              </a:solidFill>
            </a:endParaRPr>
          </a:p>
          <a:p>
            <a:pPr marL="0" indent="0">
              <a:buNone/>
            </a:pPr>
            <a:r>
              <a:rPr lang="en-GB" sz="2400" b="1" dirty="0">
                <a:solidFill>
                  <a:srgbClr val="00B0F0"/>
                </a:solidFill>
              </a:rPr>
              <a:t>9) Ranking of the flow coming out of the outfall: </a:t>
            </a:r>
            <a:r>
              <a:rPr lang="en-GB" sz="2400" dirty="0"/>
              <a:t>The categories for this; trickle, low, moderate and high flow, are quite subjective</a:t>
            </a:r>
            <a:endParaRPr lang="en-GB" dirty="0"/>
          </a:p>
          <a:p>
            <a:pPr algn="just"/>
            <a:endParaRPr lang="en-GB" dirty="0"/>
          </a:p>
        </p:txBody>
      </p:sp>
      <p:pic>
        <p:nvPicPr>
          <p:cNvPr id="19" name="Picture 18">
            <a:extLst>
              <a:ext uri="{FF2B5EF4-FFF2-40B4-BE49-F238E27FC236}">
                <a16:creationId xmlns:a16="http://schemas.microsoft.com/office/drawing/2014/main" id="{79DF7DF5-0ED0-4613-AEAF-63F001EB556D}"/>
              </a:ext>
            </a:extLst>
          </p:cNvPr>
          <p:cNvPicPr>
            <a:picLocks noChangeAspect="1"/>
          </p:cNvPicPr>
          <p:nvPr/>
        </p:nvPicPr>
        <p:blipFill>
          <a:blip r:embed="rId2"/>
          <a:stretch>
            <a:fillRect/>
          </a:stretch>
        </p:blipFill>
        <p:spPr>
          <a:xfrm>
            <a:off x="10417910" y="6382471"/>
            <a:ext cx="1774090" cy="475529"/>
          </a:xfrm>
          <a:prstGeom prst="rect">
            <a:avLst/>
          </a:prstGeom>
        </p:spPr>
      </p:pic>
      <p:pic>
        <p:nvPicPr>
          <p:cNvPr id="3" name="Picture 2" descr="A blue text on a white background&#10;&#10;Description automatically generated">
            <a:extLst>
              <a:ext uri="{FF2B5EF4-FFF2-40B4-BE49-F238E27FC236}">
                <a16:creationId xmlns:a16="http://schemas.microsoft.com/office/drawing/2014/main" id="{D2D0103D-E30A-64D7-F19E-93DDDDD75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graphicFrame>
        <p:nvGraphicFramePr>
          <p:cNvPr id="5" name="Table 4">
            <a:extLst>
              <a:ext uri="{FF2B5EF4-FFF2-40B4-BE49-F238E27FC236}">
                <a16:creationId xmlns:a16="http://schemas.microsoft.com/office/drawing/2014/main" id="{560D1FC5-CF24-D6F1-9763-5E4D6969CCC4}"/>
              </a:ext>
            </a:extLst>
          </p:cNvPr>
          <p:cNvGraphicFramePr>
            <a:graphicFrameLocks noGrp="1"/>
          </p:cNvGraphicFramePr>
          <p:nvPr>
            <p:extLst>
              <p:ext uri="{D42A27DB-BD31-4B8C-83A1-F6EECF244321}">
                <p14:modId xmlns:p14="http://schemas.microsoft.com/office/powerpoint/2010/main" val="3297239431"/>
              </p:ext>
            </p:extLst>
          </p:nvPr>
        </p:nvGraphicFramePr>
        <p:xfrm>
          <a:off x="5771444" y="2793999"/>
          <a:ext cx="6184662" cy="3514765"/>
        </p:xfrm>
        <a:graphic>
          <a:graphicData uri="http://schemas.openxmlformats.org/drawingml/2006/table">
            <a:tbl>
              <a:tblPr bandRow="1">
                <a:tableStyleId>{18603FDC-E32A-4AB5-989C-0864C3EAD2B8}</a:tableStyleId>
              </a:tblPr>
              <a:tblGrid>
                <a:gridCol w="5199296">
                  <a:extLst>
                    <a:ext uri="{9D8B030D-6E8A-4147-A177-3AD203B41FA5}">
                      <a16:colId xmlns:a16="http://schemas.microsoft.com/office/drawing/2014/main" val="3166936825"/>
                    </a:ext>
                  </a:extLst>
                </a:gridCol>
                <a:gridCol w="985366">
                  <a:extLst>
                    <a:ext uri="{9D8B030D-6E8A-4147-A177-3AD203B41FA5}">
                      <a16:colId xmlns:a16="http://schemas.microsoft.com/office/drawing/2014/main" val="3191172483"/>
                    </a:ext>
                  </a:extLst>
                </a:gridCol>
              </a:tblGrid>
              <a:tr h="433233">
                <a:tc>
                  <a:txBody>
                    <a:bodyPr/>
                    <a:lstStyle/>
                    <a:p>
                      <a:pPr algn="just" rtl="0" fontAlgn="base">
                        <a:lnSpc>
                          <a:spcPts val="1538"/>
                        </a:lnSpc>
                        <a:buNone/>
                      </a:pPr>
                      <a:r>
                        <a:rPr lang="en-GB" sz="1800" dirty="0">
                          <a:solidFill>
                            <a:schemeClr val="bg1"/>
                          </a:solidFill>
                          <a:effectLst/>
                        </a:rPr>
                        <a:t>  </a:t>
                      </a:r>
                      <a:r>
                        <a:rPr lang="en-GB" sz="2000" dirty="0">
                          <a:solidFill>
                            <a:schemeClr val="bg1"/>
                          </a:solidFill>
                          <a:effectLst/>
                        </a:rPr>
                        <a:t>9. Ranking of the flow coming out of the outfall </a:t>
                      </a:r>
                    </a:p>
                  </a:txBody>
                  <a:tcPr marL="66675" marR="66675"/>
                </a:tc>
                <a:tc>
                  <a:txBody>
                    <a:bodyPr/>
                    <a:lstStyle/>
                    <a:p>
                      <a:pPr>
                        <a:buNone/>
                      </a:pPr>
                      <a:endParaRPr lang="en-US" sz="3200" dirty="0">
                        <a:solidFill>
                          <a:schemeClr val="bg1"/>
                        </a:solidFill>
                      </a:endParaRPr>
                    </a:p>
                  </a:txBody>
                  <a:tcPr marL="0" marR="0" marT="0" marB="0" horzOverflow="overflow"/>
                </a:tc>
                <a:extLst>
                  <a:ext uri="{0D108BD9-81ED-4DB2-BD59-A6C34878D82A}">
                    <a16:rowId xmlns:a16="http://schemas.microsoft.com/office/drawing/2014/main" val="3728443286"/>
                  </a:ext>
                </a:extLst>
              </a:tr>
              <a:tr h="417187">
                <a:tc>
                  <a:txBody>
                    <a:bodyPr/>
                    <a:lstStyle/>
                    <a:p>
                      <a:pPr algn="just" rtl="0" fontAlgn="base">
                        <a:lnSpc>
                          <a:spcPts val="1538"/>
                        </a:lnSpc>
                        <a:buNone/>
                      </a:pPr>
                      <a:r>
                        <a:rPr lang="en-GB" sz="2000" dirty="0">
                          <a:solidFill>
                            <a:schemeClr val="bg1"/>
                          </a:solidFill>
                          <a:effectLst/>
                        </a:rPr>
                        <a:t>No flow </a:t>
                      </a:r>
                    </a:p>
                  </a:txBody>
                  <a:tcPr marL="66675" marR="66675"/>
                </a:tc>
                <a:tc>
                  <a:txBody>
                    <a:bodyPr/>
                    <a:lstStyle/>
                    <a:p>
                      <a:pPr algn="just" rtl="0" fontAlgn="base">
                        <a:lnSpc>
                          <a:spcPts val="1538"/>
                        </a:lnSpc>
                        <a:buNone/>
                      </a:pPr>
                      <a:r>
                        <a:rPr lang="en-GB" sz="2000" dirty="0">
                          <a:solidFill>
                            <a:schemeClr val="bg1"/>
                          </a:solidFill>
                          <a:effectLst/>
                        </a:rPr>
                        <a:t>0 </a:t>
                      </a:r>
                    </a:p>
                  </a:txBody>
                  <a:tcPr marL="66675" marR="66675"/>
                </a:tc>
                <a:extLst>
                  <a:ext uri="{0D108BD9-81ED-4DB2-BD59-A6C34878D82A}">
                    <a16:rowId xmlns:a16="http://schemas.microsoft.com/office/drawing/2014/main" val="174987844"/>
                  </a:ext>
                </a:extLst>
              </a:tr>
              <a:tr h="417187">
                <a:tc>
                  <a:txBody>
                    <a:bodyPr/>
                    <a:lstStyle/>
                    <a:p>
                      <a:pPr algn="just" rtl="0" fontAlgn="base">
                        <a:lnSpc>
                          <a:spcPts val="1538"/>
                        </a:lnSpc>
                        <a:buNone/>
                      </a:pPr>
                      <a:r>
                        <a:rPr lang="en-GB" sz="2000" dirty="0">
                          <a:solidFill>
                            <a:schemeClr val="bg1"/>
                          </a:solidFill>
                          <a:effectLst/>
                        </a:rPr>
                        <a:t>Trickle: &lt; 0.1 l/s (or enough to fill a teacup in a minute)  </a:t>
                      </a:r>
                    </a:p>
                  </a:txBody>
                  <a:tcPr marL="66675" marR="66675"/>
                </a:tc>
                <a:tc>
                  <a:txBody>
                    <a:bodyPr/>
                    <a:lstStyle/>
                    <a:p>
                      <a:pPr algn="just" rtl="0" fontAlgn="base">
                        <a:lnSpc>
                          <a:spcPts val="1538"/>
                        </a:lnSpc>
                        <a:buNone/>
                      </a:pPr>
                      <a:r>
                        <a:rPr lang="en-GB" sz="2000" dirty="0">
                          <a:solidFill>
                            <a:schemeClr val="bg1"/>
                          </a:solidFill>
                          <a:effectLst/>
                        </a:rPr>
                        <a:t>1 </a:t>
                      </a:r>
                    </a:p>
                  </a:txBody>
                  <a:tcPr marL="66675" marR="66675"/>
                </a:tc>
                <a:extLst>
                  <a:ext uri="{0D108BD9-81ED-4DB2-BD59-A6C34878D82A}">
                    <a16:rowId xmlns:a16="http://schemas.microsoft.com/office/drawing/2014/main" val="3021103718"/>
                  </a:ext>
                </a:extLst>
              </a:tr>
              <a:tr h="706009">
                <a:tc>
                  <a:txBody>
                    <a:bodyPr/>
                    <a:lstStyle/>
                    <a:p>
                      <a:pPr algn="just" rtl="0" fontAlgn="base">
                        <a:lnSpc>
                          <a:spcPts val="1538"/>
                        </a:lnSpc>
                        <a:buNone/>
                      </a:pPr>
                      <a:r>
                        <a:rPr lang="en-GB" sz="2000" dirty="0">
                          <a:solidFill>
                            <a:schemeClr val="bg1"/>
                          </a:solidFill>
                          <a:effectLst/>
                        </a:rPr>
                        <a:t>Low flow: Between 0.1 and 1 l/s (or enough to fill a bucket in a minute) </a:t>
                      </a:r>
                    </a:p>
                  </a:txBody>
                  <a:tcPr marL="66675" marR="66675"/>
                </a:tc>
                <a:tc>
                  <a:txBody>
                    <a:bodyPr/>
                    <a:lstStyle/>
                    <a:p>
                      <a:pPr algn="just" rtl="0" fontAlgn="base">
                        <a:lnSpc>
                          <a:spcPts val="1538"/>
                        </a:lnSpc>
                        <a:buNone/>
                      </a:pPr>
                      <a:r>
                        <a:rPr lang="en-GB" sz="2000" dirty="0">
                          <a:solidFill>
                            <a:schemeClr val="bg1"/>
                          </a:solidFill>
                          <a:effectLst/>
                        </a:rPr>
                        <a:t>2 </a:t>
                      </a:r>
                    </a:p>
                  </a:txBody>
                  <a:tcPr marL="66675" marR="66675"/>
                </a:tc>
                <a:extLst>
                  <a:ext uri="{0D108BD9-81ED-4DB2-BD59-A6C34878D82A}">
                    <a16:rowId xmlns:a16="http://schemas.microsoft.com/office/drawing/2014/main" val="3466465021"/>
                  </a:ext>
                </a:extLst>
              </a:tr>
              <a:tr h="706009">
                <a:tc>
                  <a:txBody>
                    <a:bodyPr/>
                    <a:lstStyle/>
                    <a:p>
                      <a:pPr algn="just" rtl="0" fontAlgn="base">
                        <a:lnSpc>
                          <a:spcPts val="1538"/>
                        </a:lnSpc>
                        <a:buNone/>
                      </a:pPr>
                      <a:r>
                        <a:rPr lang="en-GB" sz="2000" dirty="0">
                          <a:solidFill>
                            <a:schemeClr val="bg1"/>
                          </a:solidFill>
                          <a:effectLst/>
                        </a:rPr>
                        <a:t>Moderate flow: 1 to 2 l/s (more than a bucket-full each minute)  </a:t>
                      </a:r>
                    </a:p>
                  </a:txBody>
                  <a:tcPr marL="66675" marR="66675"/>
                </a:tc>
                <a:tc>
                  <a:txBody>
                    <a:bodyPr/>
                    <a:lstStyle/>
                    <a:p>
                      <a:pPr algn="just" rtl="0" fontAlgn="base">
                        <a:lnSpc>
                          <a:spcPts val="1538"/>
                        </a:lnSpc>
                        <a:buNone/>
                      </a:pPr>
                      <a:r>
                        <a:rPr lang="en-GB" sz="2000" dirty="0">
                          <a:solidFill>
                            <a:schemeClr val="bg1"/>
                          </a:solidFill>
                          <a:effectLst/>
                        </a:rPr>
                        <a:t>3 </a:t>
                      </a:r>
                    </a:p>
                  </a:txBody>
                  <a:tcPr marL="66675" marR="66675"/>
                </a:tc>
                <a:extLst>
                  <a:ext uri="{0D108BD9-81ED-4DB2-BD59-A6C34878D82A}">
                    <a16:rowId xmlns:a16="http://schemas.microsoft.com/office/drawing/2014/main" val="2458622883"/>
                  </a:ext>
                </a:extLst>
              </a:tr>
              <a:tr h="706009">
                <a:tc>
                  <a:txBody>
                    <a:bodyPr/>
                    <a:lstStyle/>
                    <a:p>
                      <a:pPr algn="just" rtl="0" fontAlgn="base">
                        <a:lnSpc>
                          <a:spcPts val="1538"/>
                        </a:lnSpc>
                        <a:buNone/>
                      </a:pPr>
                      <a:r>
                        <a:rPr lang="en-GB" sz="2000" dirty="0">
                          <a:solidFill>
                            <a:schemeClr val="bg1"/>
                          </a:solidFill>
                          <a:effectLst/>
                        </a:rPr>
                        <a:t>High flow: Clearly &gt; 2 l/s (more than a bathtub in a minute)  </a:t>
                      </a:r>
                    </a:p>
                  </a:txBody>
                  <a:tcPr marL="66675" marR="66675"/>
                </a:tc>
                <a:tc>
                  <a:txBody>
                    <a:bodyPr/>
                    <a:lstStyle/>
                    <a:p>
                      <a:pPr algn="just" rtl="0" fontAlgn="base">
                        <a:lnSpc>
                          <a:spcPts val="1538"/>
                        </a:lnSpc>
                        <a:buNone/>
                      </a:pPr>
                      <a:r>
                        <a:rPr lang="en-GB" sz="2000" dirty="0">
                          <a:solidFill>
                            <a:schemeClr val="bg1"/>
                          </a:solidFill>
                          <a:effectLst/>
                        </a:rPr>
                        <a:t>4 </a:t>
                      </a:r>
                    </a:p>
                  </a:txBody>
                  <a:tcPr marL="66675" marR="66675"/>
                </a:tc>
                <a:extLst>
                  <a:ext uri="{0D108BD9-81ED-4DB2-BD59-A6C34878D82A}">
                    <a16:rowId xmlns:a16="http://schemas.microsoft.com/office/drawing/2014/main" val="2712376059"/>
                  </a:ext>
                </a:extLst>
              </a:tr>
            </a:tbl>
          </a:graphicData>
        </a:graphic>
      </p:graphicFrame>
      <p:pic>
        <p:nvPicPr>
          <p:cNvPr id="7" name="Picture 6" descr="A drain with water flowing out of it&#10;&#10;AI-generated content may be incorrect.">
            <a:extLst>
              <a:ext uri="{FF2B5EF4-FFF2-40B4-BE49-F238E27FC236}">
                <a16:creationId xmlns:a16="http://schemas.microsoft.com/office/drawing/2014/main" id="{684A1102-2706-EFFE-0CAA-E97369250F2C}"/>
              </a:ext>
            </a:extLst>
          </p:cNvPr>
          <p:cNvPicPr>
            <a:picLocks noChangeAspect="1"/>
          </p:cNvPicPr>
          <p:nvPr/>
        </p:nvPicPr>
        <p:blipFill>
          <a:blip r:embed="rId4"/>
          <a:stretch>
            <a:fillRect/>
          </a:stretch>
        </p:blipFill>
        <p:spPr>
          <a:xfrm>
            <a:off x="2218976" y="3234971"/>
            <a:ext cx="1660877" cy="2106083"/>
          </a:xfrm>
          <a:prstGeom prst="rect">
            <a:avLst/>
          </a:prstGeom>
        </p:spPr>
      </p:pic>
      <p:pic>
        <p:nvPicPr>
          <p:cNvPr id="8" name="Picture 7" descr="A pipe with water coming out of it&#10;&#10;AI-generated content may be incorrect.">
            <a:extLst>
              <a:ext uri="{FF2B5EF4-FFF2-40B4-BE49-F238E27FC236}">
                <a16:creationId xmlns:a16="http://schemas.microsoft.com/office/drawing/2014/main" id="{F7C26264-A2E9-63D2-F138-1CE0356914F2}"/>
              </a:ext>
            </a:extLst>
          </p:cNvPr>
          <p:cNvPicPr>
            <a:picLocks noChangeAspect="1"/>
          </p:cNvPicPr>
          <p:nvPr/>
        </p:nvPicPr>
        <p:blipFill>
          <a:blip r:embed="rId5"/>
          <a:stretch>
            <a:fillRect/>
          </a:stretch>
        </p:blipFill>
        <p:spPr>
          <a:xfrm>
            <a:off x="3984626" y="3123847"/>
            <a:ext cx="1653117" cy="2331154"/>
          </a:xfrm>
          <a:prstGeom prst="rect">
            <a:avLst/>
          </a:prstGeom>
        </p:spPr>
      </p:pic>
      <p:pic>
        <p:nvPicPr>
          <p:cNvPr id="10" name="Picture 9" descr="A drain pipe with a lid&#10;&#10;AI-generated content may be incorrect.">
            <a:extLst>
              <a:ext uri="{FF2B5EF4-FFF2-40B4-BE49-F238E27FC236}">
                <a16:creationId xmlns:a16="http://schemas.microsoft.com/office/drawing/2014/main" id="{2C930C9E-A59C-C360-7E1B-DCE221890E7A}"/>
              </a:ext>
            </a:extLst>
          </p:cNvPr>
          <p:cNvPicPr>
            <a:picLocks noChangeAspect="1"/>
          </p:cNvPicPr>
          <p:nvPr/>
        </p:nvPicPr>
        <p:blipFill>
          <a:blip r:embed="rId6"/>
          <a:stretch>
            <a:fillRect/>
          </a:stretch>
        </p:blipFill>
        <p:spPr>
          <a:xfrm>
            <a:off x="195440" y="3237441"/>
            <a:ext cx="1852789" cy="2090561"/>
          </a:xfrm>
          <a:prstGeom prst="rect">
            <a:avLst/>
          </a:prstGeom>
        </p:spPr>
      </p:pic>
      <p:sp>
        <p:nvSpPr>
          <p:cNvPr id="11" name="TextBox 10">
            <a:extLst>
              <a:ext uri="{FF2B5EF4-FFF2-40B4-BE49-F238E27FC236}">
                <a16:creationId xmlns:a16="http://schemas.microsoft.com/office/drawing/2014/main" id="{962221F8-B44E-59E1-B36D-FE8E5D868219}"/>
              </a:ext>
            </a:extLst>
          </p:cNvPr>
          <p:cNvSpPr txBox="1"/>
          <p:nvPr/>
        </p:nvSpPr>
        <p:spPr>
          <a:xfrm>
            <a:off x="197555" y="5813777"/>
            <a:ext cx="1340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ea typeface="Calibri"/>
                <a:cs typeface="Calibri"/>
              </a:rPr>
              <a:t>Trickle</a:t>
            </a:r>
            <a:endParaRPr lang="en-GB" dirty="0"/>
          </a:p>
        </p:txBody>
      </p:sp>
      <p:sp>
        <p:nvSpPr>
          <p:cNvPr id="13" name="TextBox 12">
            <a:extLst>
              <a:ext uri="{FF2B5EF4-FFF2-40B4-BE49-F238E27FC236}">
                <a16:creationId xmlns:a16="http://schemas.microsoft.com/office/drawing/2014/main" id="{581306AB-5398-3EA6-70F2-3F1F6EE6F91F}"/>
              </a:ext>
            </a:extLst>
          </p:cNvPr>
          <p:cNvSpPr txBox="1"/>
          <p:nvPr/>
        </p:nvSpPr>
        <p:spPr>
          <a:xfrm>
            <a:off x="2384777" y="5813777"/>
            <a:ext cx="1340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Low Flow</a:t>
            </a:r>
            <a:endParaRPr lang="en-GB" dirty="0"/>
          </a:p>
        </p:txBody>
      </p:sp>
      <p:sp>
        <p:nvSpPr>
          <p:cNvPr id="21" name="TextBox 20">
            <a:extLst>
              <a:ext uri="{FF2B5EF4-FFF2-40B4-BE49-F238E27FC236}">
                <a16:creationId xmlns:a16="http://schemas.microsoft.com/office/drawing/2014/main" id="{089D90DA-4E96-9566-8957-118E28B201EB}"/>
              </a:ext>
            </a:extLst>
          </p:cNvPr>
          <p:cNvSpPr txBox="1"/>
          <p:nvPr/>
        </p:nvSpPr>
        <p:spPr>
          <a:xfrm>
            <a:off x="4148665" y="5729110"/>
            <a:ext cx="13405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Moderate Flow</a:t>
            </a:r>
            <a:endParaRPr lang="en-GB" dirty="0"/>
          </a:p>
        </p:txBody>
      </p:sp>
    </p:spTree>
    <p:extLst>
      <p:ext uri="{BB962C8B-B14F-4D97-AF65-F5344CB8AC3E}">
        <p14:creationId xmlns:p14="http://schemas.microsoft.com/office/powerpoint/2010/main" val="1480532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D6DF1-0A8F-4450-9814-A76F0F03281B}"/>
              </a:ext>
            </a:extLst>
          </p:cNvPr>
          <p:cNvSpPr>
            <a:spLocks noGrp="1"/>
          </p:cNvSpPr>
          <p:nvPr>
            <p:ph idx="1"/>
          </p:nvPr>
        </p:nvSpPr>
        <p:spPr>
          <a:xfrm>
            <a:off x="403274" y="502267"/>
            <a:ext cx="11044311" cy="5697415"/>
          </a:xfrm>
        </p:spPr>
        <p:txBody>
          <a:bodyPr vert="horz" lIns="91440" tIns="45720" rIns="91440" bIns="45720" rtlCol="0" anchor="t">
            <a:normAutofit/>
          </a:bodyPr>
          <a:lstStyle/>
          <a:p>
            <a:pPr marL="0" indent="0">
              <a:buNone/>
            </a:pPr>
            <a:r>
              <a:rPr lang="en-GB" sz="2000" b="1" dirty="0">
                <a:solidFill>
                  <a:srgbClr val="00B0F0"/>
                </a:solidFill>
              </a:rPr>
              <a:t>10) Ranking of the visual impact of the outfall: </a:t>
            </a:r>
            <a:r>
              <a:rPr lang="en-GB" sz="2000" dirty="0"/>
              <a:t>How far from the outfall can you see signs of pollution?</a:t>
            </a:r>
          </a:p>
          <a:p>
            <a:pPr marL="0" indent="0">
              <a:buNone/>
            </a:pPr>
            <a:endParaRPr lang="en-GB" sz="2000" dirty="0"/>
          </a:p>
          <a:p>
            <a:pPr marL="0" indent="0">
              <a:buNone/>
            </a:pPr>
            <a:r>
              <a:rPr lang="en-GB" sz="2000" dirty="0"/>
              <a:t> </a:t>
            </a:r>
          </a:p>
        </p:txBody>
      </p:sp>
      <p:pic>
        <p:nvPicPr>
          <p:cNvPr id="2" name="Picture 1">
            <a:extLst>
              <a:ext uri="{FF2B5EF4-FFF2-40B4-BE49-F238E27FC236}">
                <a16:creationId xmlns:a16="http://schemas.microsoft.com/office/drawing/2014/main" id="{A87F976C-58EE-4999-B475-BB04FAF1BC5C}"/>
              </a:ext>
            </a:extLst>
          </p:cNvPr>
          <p:cNvPicPr>
            <a:picLocks noChangeAspect="1"/>
          </p:cNvPicPr>
          <p:nvPr/>
        </p:nvPicPr>
        <p:blipFill>
          <a:blip r:embed="rId2"/>
          <a:stretch>
            <a:fillRect/>
          </a:stretch>
        </p:blipFill>
        <p:spPr>
          <a:xfrm>
            <a:off x="10417910" y="6382471"/>
            <a:ext cx="1774090" cy="475529"/>
          </a:xfrm>
          <a:prstGeom prst="rect">
            <a:avLst/>
          </a:prstGeom>
        </p:spPr>
      </p:pic>
      <p:sp>
        <p:nvSpPr>
          <p:cNvPr id="4" name="TextBox 3">
            <a:extLst>
              <a:ext uri="{FF2B5EF4-FFF2-40B4-BE49-F238E27FC236}">
                <a16:creationId xmlns:a16="http://schemas.microsoft.com/office/drawing/2014/main" id="{C141EB21-ECA5-420A-B7BE-81A0FAB5E5DB}"/>
              </a:ext>
            </a:extLst>
          </p:cNvPr>
          <p:cNvSpPr txBox="1"/>
          <p:nvPr/>
        </p:nvSpPr>
        <p:spPr>
          <a:xfrm>
            <a:off x="403726" y="969792"/>
            <a:ext cx="7294034" cy="1569660"/>
          </a:xfrm>
          <a:prstGeom prst="rect">
            <a:avLst/>
          </a:prstGeom>
          <a:noFill/>
          <a:ln>
            <a:solidFill>
              <a:schemeClr val="tx1"/>
            </a:solidFill>
          </a:ln>
        </p:spPr>
        <p:txBody>
          <a:bodyPr wrap="square" rtlCol="0">
            <a:spAutoFit/>
          </a:bodyPr>
          <a:lstStyle/>
          <a:p>
            <a:r>
              <a:rPr lang="en-GB" sz="1600" dirty="0"/>
              <a:t>Signs of pollution include:</a:t>
            </a:r>
          </a:p>
          <a:p>
            <a:pPr marL="285750" indent="-285750">
              <a:buFont typeface="Arial" panose="020B0604020202020204" pitchFamily="34" charset="0"/>
              <a:buChar char="•"/>
            </a:pPr>
            <a:r>
              <a:rPr lang="en-GB" sz="1600" dirty="0"/>
              <a:t>Grey fungus (commonly known as sewage fungus): Seen as grey, often tufty growth on the riverbed.</a:t>
            </a:r>
          </a:p>
          <a:p>
            <a:pPr marL="285750" indent="-285750">
              <a:buFont typeface="Arial" panose="020B0604020202020204" pitchFamily="34" charset="0"/>
              <a:buChar char="•"/>
            </a:pPr>
            <a:r>
              <a:rPr lang="en-GB" sz="1600" dirty="0"/>
              <a:t>Foam or scum on the surface of the river. </a:t>
            </a:r>
          </a:p>
          <a:p>
            <a:pPr marL="285750" indent="-285750">
              <a:buFont typeface="Arial" panose="020B0604020202020204" pitchFamily="34" charset="0"/>
              <a:buChar char="•"/>
            </a:pPr>
            <a:r>
              <a:rPr lang="en-GB" sz="1600" dirty="0"/>
              <a:t>Plume of discoloured water. </a:t>
            </a:r>
          </a:p>
          <a:p>
            <a:pPr marL="285750" indent="-285750">
              <a:buFont typeface="Arial" panose="020B0604020202020204" pitchFamily="34" charset="0"/>
              <a:buChar char="•"/>
            </a:pPr>
            <a:r>
              <a:rPr lang="en-GB" sz="1600" dirty="0"/>
              <a:t> Sewage-related debris, e.g. sanitary products (‘rag’).</a:t>
            </a:r>
          </a:p>
        </p:txBody>
      </p:sp>
      <p:pic>
        <p:nvPicPr>
          <p:cNvPr id="12" name="Picture 11">
            <a:extLst>
              <a:ext uri="{FF2B5EF4-FFF2-40B4-BE49-F238E27FC236}">
                <a16:creationId xmlns:a16="http://schemas.microsoft.com/office/drawing/2014/main" id="{7900A3D2-535F-4A16-AA3C-4141A3694747}"/>
              </a:ext>
            </a:extLst>
          </p:cNvPr>
          <p:cNvPicPr>
            <a:picLocks noChangeAspect="1"/>
          </p:cNvPicPr>
          <p:nvPr/>
        </p:nvPicPr>
        <p:blipFill rotWithShape="1">
          <a:blip r:embed="rId3"/>
          <a:srcRect l="16485" r="11112" b="-2"/>
          <a:stretch/>
        </p:blipFill>
        <p:spPr>
          <a:xfrm>
            <a:off x="9649145" y="3560962"/>
            <a:ext cx="2362561" cy="2486877"/>
          </a:xfrm>
          <a:prstGeom prst="rect">
            <a:avLst/>
          </a:prstGeom>
        </p:spPr>
      </p:pic>
      <p:sp>
        <p:nvSpPr>
          <p:cNvPr id="13" name="Title 1">
            <a:extLst>
              <a:ext uri="{FF2B5EF4-FFF2-40B4-BE49-F238E27FC236}">
                <a16:creationId xmlns:a16="http://schemas.microsoft.com/office/drawing/2014/main" id="{A6C45F93-A5FF-4FAE-B5BB-EC5110496515}"/>
              </a:ext>
            </a:extLst>
          </p:cNvPr>
          <p:cNvSpPr>
            <a:spLocks noGrp="1"/>
          </p:cNvSpPr>
          <p:nvPr>
            <p:ph type="title"/>
          </p:nvPr>
        </p:nvSpPr>
        <p:spPr>
          <a:xfrm>
            <a:off x="2278795" y="6055291"/>
            <a:ext cx="3552849" cy="648442"/>
          </a:xfrm>
        </p:spPr>
        <p:txBody>
          <a:bodyPr vert="horz" lIns="91440" tIns="45720" rIns="91440" bIns="45720" rtlCol="0" anchor="b">
            <a:normAutofit/>
          </a:bodyPr>
          <a:lstStyle/>
          <a:p>
            <a:pPr algn="ctr"/>
            <a:r>
              <a:rPr lang="en-US" sz="3200" b="1" kern="1200" dirty="0">
                <a:solidFill>
                  <a:schemeClr val="tx1"/>
                </a:solidFill>
                <a:latin typeface="+mj-lt"/>
                <a:ea typeface="+mj-ea"/>
                <a:cs typeface="+mj-cs"/>
              </a:rPr>
              <a:t>Examples of impact</a:t>
            </a:r>
          </a:p>
        </p:txBody>
      </p:sp>
      <p:pic>
        <p:nvPicPr>
          <p:cNvPr id="14" name="Picture 13">
            <a:extLst>
              <a:ext uri="{FF2B5EF4-FFF2-40B4-BE49-F238E27FC236}">
                <a16:creationId xmlns:a16="http://schemas.microsoft.com/office/drawing/2014/main" id="{FA733563-AE69-4CBC-A0BC-105A71C05E46}"/>
              </a:ext>
            </a:extLst>
          </p:cNvPr>
          <p:cNvPicPr>
            <a:picLocks noChangeAspect="1"/>
          </p:cNvPicPr>
          <p:nvPr/>
        </p:nvPicPr>
        <p:blipFill>
          <a:blip r:embed="rId4"/>
          <a:stretch>
            <a:fillRect/>
          </a:stretch>
        </p:blipFill>
        <p:spPr>
          <a:xfrm>
            <a:off x="5831644" y="6280970"/>
            <a:ext cx="3188484" cy="499915"/>
          </a:xfrm>
          <a:prstGeom prst="rect">
            <a:avLst/>
          </a:prstGeom>
        </p:spPr>
      </p:pic>
      <p:pic>
        <p:nvPicPr>
          <p:cNvPr id="6" name="Picture 5" descr="A picture containing ground, outdoor&#10;&#10;Description automatically generated">
            <a:extLst>
              <a:ext uri="{FF2B5EF4-FFF2-40B4-BE49-F238E27FC236}">
                <a16:creationId xmlns:a16="http://schemas.microsoft.com/office/drawing/2014/main" id="{F5F2B002-EF3E-4064-B6D8-A181CE29C17E}"/>
              </a:ext>
            </a:extLst>
          </p:cNvPr>
          <p:cNvPicPr>
            <a:picLocks noChangeAspect="1"/>
          </p:cNvPicPr>
          <p:nvPr/>
        </p:nvPicPr>
        <p:blipFill rotWithShape="1">
          <a:blip r:embed="rId5">
            <a:extLst>
              <a:ext uri="{28A0092B-C50C-407E-A947-70E740481C1C}">
                <a14:useLocalDpi xmlns:a14="http://schemas.microsoft.com/office/drawing/2010/main" val="0"/>
              </a:ext>
            </a:extLst>
          </a:blip>
          <a:srcRect l="9864" t="21313" r="306" b="10330"/>
          <a:stretch/>
        </p:blipFill>
        <p:spPr>
          <a:xfrm>
            <a:off x="6963771" y="3433962"/>
            <a:ext cx="2450801" cy="2615533"/>
          </a:xfrm>
          <a:prstGeom prst="rect">
            <a:avLst/>
          </a:prstGeom>
        </p:spPr>
      </p:pic>
      <p:pic>
        <p:nvPicPr>
          <p:cNvPr id="8" name="Picture 7" descr="A picture containing outdoor, building, water, ground&#10;&#10;Description automatically generated">
            <a:extLst>
              <a:ext uri="{FF2B5EF4-FFF2-40B4-BE49-F238E27FC236}">
                <a16:creationId xmlns:a16="http://schemas.microsoft.com/office/drawing/2014/main" id="{D378A495-9EAB-46D0-8BC8-30EB0ADDC5EB}"/>
              </a:ext>
            </a:extLst>
          </p:cNvPr>
          <p:cNvPicPr>
            <a:picLocks noChangeAspect="1"/>
          </p:cNvPicPr>
          <p:nvPr/>
        </p:nvPicPr>
        <p:blipFill rotWithShape="1">
          <a:blip r:embed="rId6">
            <a:extLst>
              <a:ext uri="{28A0092B-C50C-407E-A947-70E740481C1C}">
                <a14:useLocalDpi xmlns:a14="http://schemas.microsoft.com/office/drawing/2010/main" val="0"/>
              </a:ext>
            </a:extLst>
          </a:blip>
          <a:srcRect l="21179" t="7361" r="12511" b="3933"/>
          <a:stretch/>
        </p:blipFill>
        <p:spPr>
          <a:xfrm>
            <a:off x="9424654" y="936295"/>
            <a:ext cx="2362155" cy="2486877"/>
          </a:xfrm>
          <a:prstGeom prst="rect">
            <a:avLst/>
          </a:prstGeom>
        </p:spPr>
      </p:pic>
      <p:pic>
        <p:nvPicPr>
          <p:cNvPr id="5" name="Picture 4" descr="A blue text on a white background&#10;&#10;Description automatically generated">
            <a:extLst>
              <a:ext uri="{FF2B5EF4-FFF2-40B4-BE49-F238E27FC236}">
                <a16:creationId xmlns:a16="http://schemas.microsoft.com/office/drawing/2014/main" id="{48AF4A23-C6C0-FEB8-EB30-99709752F2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graphicFrame>
        <p:nvGraphicFramePr>
          <p:cNvPr id="9" name="Table 8">
            <a:extLst>
              <a:ext uri="{FF2B5EF4-FFF2-40B4-BE49-F238E27FC236}">
                <a16:creationId xmlns:a16="http://schemas.microsoft.com/office/drawing/2014/main" id="{797827F1-2BFB-D39F-F961-225AD96A22EA}"/>
              </a:ext>
            </a:extLst>
          </p:cNvPr>
          <p:cNvGraphicFramePr>
            <a:graphicFrameLocks noGrp="1"/>
          </p:cNvGraphicFramePr>
          <p:nvPr>
            <p:extLst>
              <p:ext uri="{D42A27DB-BD31-4B8C-83A1-F6EECF244321}">
                <p14:modId xmlns:p14="http://schemas.microsoft.com/office/powerpoint/2010/main" val="1559284917"/>
              </p:ext>
            </p:extLst>
          </p:nvPr>
        </p:nvGraphicFramePr>
        <p:xfrm>
          <a:off x="404229" y="2911706"/>
          <a:ext cx="6260708" cy="3024408"/>
        </p:xfrm>
        <a:graphic>
          <a:graphicData uri="http://schemas.openxmlformats.org/drawingml/2006/table">
            <a:tbl>
              <a:tblPr bandRow="1">
                <a:tableStyleId>{37CE84F3-28C3-443E-9E96-99CF82512B78}</a:tableStyleId>
              </a:tblPr>
              <a:tblGrid>
                <a:gridCol w="5294426">
                  <a:extLst>
                    <a:ext uri="{9D8B030D-6E8A-4147-A177-3AD203B41FA5}">
                      <a16:colId xmlns:a16="http://schemas.microsoft.com/office/drawing/2014/main" val="831779585"/>
                    </a:ext>
                  </a:extLst>
                </a:gridCol>
                <a:gridCol w="966282">
                  <a:extLst>
                    <a:ext uri="{9D8B030D-6E8A-4147-A177-3AD203B41FA5}">
                      <a16:colId xmlns:a16="http://schemas.microsoft.com/office/drawing/2014/main" val="2543077362"/>
                    </a:ext>
                  </a:extLst>
                </a:gridCol>
              </a:tblGrid>
              <a:tr h="504068">
                <a:tc gridSpan="2">
                  <a:txBody>
                    <a:bodyPr/>
                    <a:lstStyle/>
                    <a:p>
                      <a:pPr rtl="0" fontAlgn="base">
                        <a:lnSpc>
                          <a:spcPts val="1457"/>
                        </a:lnSpc>
                        <a:spcAft>
                          <a:spcPts val="800"/>
                        </a:spcAft>
                        <a:buNone/>
                      </a:pPr>
                      <a:r>
                        <a:rPr lang="en-GB" sz="2400" dirty="0">
                          <a:solidFill>
                            <a:schemeClr val="bg1"/>
                          </a:solidFill>
                          <a:effectLst/>
                        </a:rPr>
                        <a:t>10. Ranking of the visual impact of the outfall </a:t>
                      </a:r>
                    </a:p>
                  </a:txBody>
                  <a:tcPr marL="66675" marR="66675"/>
                </a:tc>
                <a:tc hMerge="1">
                  <a:txBody>
                    <a:bodyPr/>
                    <a:lstStyle/>
                    <a:p>
                      <a:endParaRPr lang="en-GB"/>
                    </a:p>
                  </a:txBody>
                  <a:tcPr marL="0" marR="0" marT="0" marB="0" horzOverflow="overflow"/>
                </a:tc>
                <a:extLst>
                  <a:ext uri="{0D108BD9-81ED-4DB2-BD59-A6C34878D82A}">
                    <a16:rowId xmlns:a16="http://schemas.microsoft.com/office/drawing/2014/main" val="4232911950"/>
                  </a:ext>
                </a:extLst>
              </a:tr>
              <a:tr h="504068">
                <a:tc>
                  <a:txBody>
                    <a:bodyPr/>
                    <a:lstStyle/>
                    <a:p>
                      <a:pPr rtl="0" fontAlgn="base">
                        <a:lnSpc>
                          <a:spcPts val="1457"/>
                        </a:lnSpc>
                        <a:spcAft>
                          <a:spcPts val="800"/>
                        </a:spcAft>
                        <a:buNone/>
                      </a:pPr>
                      <a:r>
                        <a:rPr lang="en-GB" sz="2400" dirty="0">
                          <a:solidFill>
                            <a:schemeClr val="bg1"/>
                          </a:solidFill>
                          <a:effectLst/>
                        </a:rPr>
                        <a:t>No visible effect </a:t>
                      </a:r>
                    </a:p>
                  </a:txBody>
                  <a:tcPr marL="66675" marR="66675"/>
                </a:tc>
                <a:tc>
                  <a:txBody>
                    <a:bodyPr/>
                    <a:lstStyle/>
                    <a:p>
                      <a:pPr rtl="0" fontAlgn="base">
                        <a:lnSpc>
                          <a:spcPts val="1457"/>
                        </a:lnSpc>
                        <a:spcAft>
                          <a:spcPts val="800"/>
                        </a:spcAft>
                        <a:buNone/>
                      </a:pPr>
                      <a:r>
                        <a:rPr lang="en-GB" sz="2400" dirty="0">
                          <a:solidFill>
                            <a:schemeClr val="bg1"/>
                          </a:solidFill>
                          <a:effectLst/>
                        </a:rPr>
                        <a:t>0 </a:t>
                      </a:r>
                    </a:p>
                  </a:txBody>
                  <a:tcPr marL="66675" marR="66675"/>
                </a:tc>
                <a:extLst>
                  <a:ext uri="{0D108BD9-81ED-4DB2-BD59-A6C34878D82A}">
                    <a16:rowId xmlns:a16="http://schemas.microsoft.com/office/drawing/2014/main" val="2510147778"/>
                  </a:ext>
                </a:extLst>
              </a:tr>
              <a:tr h="504068">
                <a:tc>
                  <a:txBody>
                    <a:bodyPr/>
                    <a:lstStyle/>
                    <a:p>
                      <a:pPr rtl="0" fontAlgn="base">
                        <a:lnSpc>
                          <a:spcPts val="1457"/>
                        </a:lnSpc>
                        <a:spcAft>
                          <a:spcPts val="800"/>
                        </a:spcAft>
                        <a:buNone/>
                      </a:pPr>
                      <a:r>
                        <a:rPr lang="en-GB" sz="2400" dirty="0">
                          <a:solidFill>
                            <a:schemeClr val="bg1"/>
                          </a:solidFill>
                          <a:effectLst/>
                        </a:rPr>
                        <a:t>Within 2m of the outfall </a:t>
                      </a:r>
                    </a:p>
                  </a:txBody>
                  <a:tcPr marL="66675" marR="66675"/>
                </a:tc>
                <a:tc>
                  <a:txBody>
                    <a:bodyPr/>
                    <a:lstStyle/>
                    <a:p>
                      <a:pPr rtl="0" fontAlgn="base">
                        <a:lnSpc>
                          <a:spcPts val="1457"/>
                        </a:lnSpc>
                        <a:spcAft>
                          <a:spcPts val="800"/>
                        </a:spcAft>
                        <a:buNone/>
                      </a:pPr>
                      <a:r>
                        <a:rPr lang="en-GB" sz="2400" dirty="0">
                          <a:solidFill>
                            <a:schemeClr val="bg1"/>
                          </a:solidFill>
                          <a:effectLst/>
                        </a:rPr>
                        <a:t>2 </a:t>
                      </a:r>
                    </a:p>
                  </a:txBody>
                  <a:tcPr marL="66675" marR="66675"/>
                </a:tc>
                <a:extLst>
                  <a:ext uri="{0D108BD9-81ED-4DB2-BD59-A6C34878D82A}">
                    <a16:rowId xmlns:a16="http://schemas.microsoft.com/office/drawing/2014/main" val="2666393953"/>
                  </a:ext>
                </a:extLst>
              </a:tr>
              <a:tr h="504068">
                <a:tc>
                  <a:txBody>
                    <a:bodyPr/>
                    <a:lstStyle/>
                    <a:p>
                      <a:pPr rtl="0" fontAlgn="base">
                        <a:lnSpc>
                          <a:spcPts val="1457"/>
                        </a:lnSpc>
                        <a:spcAft>
                          <a:spcPts val="800"/>
                        </a:spcAft>
                        <a:buNone/>
                      </a:pPr>
                      <a:r>
                        <a:rPr lang="en-GB" sz="2400" dirty="0">
                          <a:solidFill>
                            <a:schemeClr val="bg1"/>
                          </a:solidFill>
                          <a:effectLst/>
                        </a:rPr>
                        <a:t>Impact 2 to 10m </a:t>
                      </a:r>
                    </a:p>
                  </a:txBody>
                  <a:tcPr marL="66675" marR="66675"/>
                </a:tc>
                <a:tc>
                  <a:txBody>
                    <a:bodyPr/>
                    <a:lstStyle/>
                    <a:p>
                      <a:pPr rtl="0" fontAlgn="base">
                        <a:lnSpc>
                          <a:spcPts val="1457"/>
                        </a:lnSpc>
                        <a:spcAft>
                          <a:spcPts val="800"/>
                        </a:spcAft>
                        <a:buNone/>
                      </a:pPr>
                      <a:r>
                        <a:rPr lang="en-GB" sz="2400" dirty="0">
                          <a:solidFill>
                            <a:schemeClr val="bg1"/>
                          </a:solidFill>
                          <a:effectLst/>
                        </a:rPr>
                        <a:t>4 </a:t>
                      </a:r>
                    </a:p>
                  </a:txBody>
                  <a:tcPr marL="66675" marR="66675"/>
                </a:tc>
                <a:extLst>
                  <a:ext uri="{0D108BD9-81ED-4DB2-BD59-A6C34878D82A}">
                    <a16:rowId xmlns:a16="http://schemas.microsoft.com/office/drawing/2014/main" val="1044039307"/>
                  </a:ext>
                </a:extLst>
              </a:tr>
              <a:tr h="504068">
                <a:tc>
                  <a:txBody>
                    <a:bodyPr/>
                    <a:lstStyle/>
                    <a:p>
                      <a:pPr rtl="0" fontAlgn="base">
                        <a:lnSpc>
                          <a:spcPts val="1457"/>
                        </a:lnSpc>
                        <a:spcAft>
                          <a:spcPts val="800"/>
                        </a:spcAft>
                        <a:buNone/>
                      </a:pPr>
                      <a:r>
                        <a:rPr lang="en-GB" sz="2400" dirty="0">
                          <a:solidFill>
                            <a:schemeClr val="bg1"/>
                          </a:solidFill>
                          <a:effectLst/>
                        </a:rPr>
                        <a:t>Impact 10-30m  </a:t>
                      </a:r>
                    </a:p>
                  </a:txBody>
                  <a:tcPr marL="66675" marR="66675"/>
                </a:tc>
                <a:tc>
                  <a:txBody>
                    <a:bodyPr/>
                    <a:lstStyle/>
                    <a:p>
                      <a:pPr rtl="0" fontAlgn="base">
                        <a:lnSpc>
                          <a:spcPts val="1457"/>
                        </a:lnSpc>
                        <a:spcAft>
                          <a:spcPts val="800"/>
                        </a:spcAft>
                        <a:buNone/>
                      </a:pPr>
                      <a:r>
                        <a:rPr lang="en-GB" sz="2400" dirty="0">
                          <a:solidFill>
                            <a:schemeClr val="bg1"/>
                          </a:solidFill>
                          <a:effectLst/>
                        </a:rPr>
                        <a:t>6 </a:t>
                      </a:r>
                    </a:p>
                  </a:txBody>
                  <a:tcPr marL="66675" marR="66675"/>
                </a:tc>
                <a:extLst>
                  <a:ext uri="{0D108BD9-81ED-4DB2-BD59-A6C34878D82A}">
                    <a16:rowId xmlns:a16="http://schemas.microsoft.com/office/drawing/2014/main" val="3274592584"/>
                  </a:ext>
                </a:extLst>
              </a:tr>
              <a:tr h="504068">
                <a:tc>
                  <a:txBody>
                    <a:bodyPr/>
                    <a:lstStyle/>
                    <a:p>
                      <a:pPr rtl="0" fontAlgn="base">
                        <a:lnSpc>
                          <a:spcPts val="1457"/>
                        </a:lnSpc>
                        <a:spcAft>
                          <a:spcPts val="800"/>
                        </a:spcAft>
                        <a:buNone/>
                      </a:pPr>
                      <a:r>
                        <a:rPr lang="en-GB" sz="2400" dirty="0">
                          <a:solidFill>
                            <a:schemeClr val="bg1"/>
                          </a:solidFill>
                          <a:effectLst/>
                        </a:rPr>
                        <a:t>Impact greater than 30m </a:t>
                      </a:r>
                    </a:p>
                  </a:txBody>
                  <a:tcPr marL="66675" marR="66675"/>
                </a:tc>
                <a:tc>
                  <a:txBody>
                    <a:bodyPr/>
                    <a:lstStyle/>
                    <a:p>
                      <a:pPr rtl="0" fontAlgn="base">
                        <a:lnSpc>
                          <a:spcPts val="1457"/>
                        </a:lnSpc>
                        <a:spcAft>
                          <a:spcPts val="800"/>
                        </a:spcAft>
                        <a:buNone/>
                      </a:pPr>
                      <a:r>
                        <a:rPr lang="en-GB" sz="2400" dirty="0">
                          <a:solidFill>
                            <a:schemeClr val="bg1"/>
                          </a:solidFill>
                          <a:effectLst/>
                        </a:rPr>
                        <a:t>10 </a:t>
                      </a:r>
                    </a:p>
                  </a:txBody>
                  <a:tcPr marL="66675" marR="66675"/>
                </a:tc>
                <a:extLst>
                  <a:ext uri="{0D108BD9-81ED-4DB2-BD59-A6C34878D82A}">
                    <a16:rowId xmlns:a16="http://schemas.microsoft.com/office/drawing/2014/main" val="844346069"/>
                  </a:ext>
                </a:extLst>
              </a:tr>
            </a:tbl>
          </a:graphicData>
        </a:graphic>
      </p:graphicFrame>
    </p:spTree>
    <p:extLst>
      <p:ext uri="{BB962C8B-B14F-4D97-AF65-F5344CB8AC3E}">
        <p14:creationId xmlns:p14="http://schemas.microsoft.com/office/powerpoint/2010/main" val="2829358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5EE983-AAD1-438D-826E-37E1FBE318B4}"/>
              </a:ext>
            </a:extLst>
          </p:cNvPr>
          <p:cNvSpPr>
            <a:spLocks noGrp="1"/>
          </p:cNvSpPr>
          <p:nvPr>
            <p:ph idx="1"/>
          </p:nvPr>
        </p:nvSpPr>
        <p:spPr>
          <a:xfrm>
            <a:off x="398585" y="492368"/>
            <a:ext cx="11336216" cy="1091689"/>
          </a:xfrm>
        </p:spPr>
        <p:txBody>
          <a:bodyPr vert="horz" lIns="91440" tIns="45720" rIns="91440" bIns="45720" rtlCol="0" anchor="t">
            <a:normAutofit/>
          </a:bodyPr>
          <a:lstStyle/>
          <a:p>
            <a:pPr marL="0" indent="0">
              <a:buNone/>
            </a:pPr>
            <a:r>
              <a:rPr lang="en-GB" sz="2000" b="1" dirty="0">
                <a:solidFill>
                  <a:srgbClr val="00B0F0"/>
                </a:solidFill>
              </a:rPr>
              <a:t>11) Ranking of the aesthetics of the outfall: </a:t>
            </a:r>
            <a:r>
              <a:rPr lang="en-GB" sz="2000" dirty="0"/>
              <a:t>Please tick the category that most closely matches what you see at the outfall you are assessing (there might not be a perfect fit)</a:t>
            </a:r>
          </a:p>
          <a:p>
            <a:endParaRPr lang="en-GB" dirty="0"/>
          </a:p>
          <a:p>
            <a:pPr marL="0" indent="0">
              <a:buNone/>
            </a:pPr>
            <a:endParaRPr lang="en-GB" sz="2000" b="1" dirty="0">
              <a:solidFill>
                <a:srgbClr val="00B0F0"/>
              </a:solidFill>
              <a:ea typeface="Calibri"/>
              <a:cs typeface="Calibri"/>
            </a:endParaRPr>
          </a:p>
        </p:txBody>
      </p:sp>
      <p:pic>
        <p:nvPicPr>
          <p:cNvPr id="9" name="Picture 8">
            <a:extLst>
              <a:ext uri="{FF2B5EF4-FFF2-40B4-BE49-F238E27FC236}">
                <a16:creationId xmlns:a16="http://schemas.microsoft.com/office/drawing/2014/main" id="{68F552EE-B547-4EAE-9BCB-7639E6404171}"/>
              </a:ext>
            </a:extLst>
          </p:cNvPr>
          <p:cNvPicPr>
            <a:picLocks noChangeAspect="1"/>
          </p:cNvPicPr>
          <p:nvPr/>
        </p:nvPicPr>
        <p:blipFill>
          <a:blip r:embed="rId3"/>
          <a:stretch>
            <a:fillRect/>
          </a:stretch>
        </p:blipFill>
        <p:spPr>
          <a:xfrm>
            <a:off x="10417910" y="6382471"/>
            <a:ext cx="1774090" cy="475529"/>
          </a:xfrm>
          <a:prstGeom prst="rect">
            <a:avLst/>
          </a:prstGeom>
        </p:spPr>
      </p:pic>
      <p:pic>
        <p:nvPicPr>
          <p:cNvPr id="2" name="Picture 1" descr="A blue text on a white background&#10;&#10;Description automatically generated">
            <a:extLst>
              <a:ext uri="{FF2B5EF4-FFF2-40B4-BE49-F238E27FC236}">
                <a16:creationId xmlns:a16="http://schemas.microsoft.com/office/drawing/2014/main" id="{51045658-B91C-8B91-1D9F-BB41AECB6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graphicFrame>
        <p:nvGraphicFramePr>
          <p:cNvPr id="5" name="Table 4">
            <a:extLst>
              <a:ext uri="{FF2B5EF4-FFF2-40B4-BE49-F238E27FC236}">
                <a16:creationId xmlns:a16="http://schemas.microsoft.com/office/drawing/2014/main" id="{E0ADCF41-DF67-3B74-68B1-5F485837894A}"/>
              </a:ext>
            </a:extLst>
          </p:cNvPr>
          <p:cNvGraphicFramePr>
            <a:graphicFrameLocks noGrp="1"/>
          </p:cNvGraphicFramePr>
          <p:nvPr>
            <p:extLst>
              <p:ext uri="{D42A27DB-BD31-4B8C-83A1-F6EECF244321}">
                <p14:modId xmlns:p14="http://schemas.microsoft.com/office/powerpoint/2010/main" val="1221746846"/>
              </p:ext>
            </p:extLst>
          </p:nvPr>
        </p:nvGraphicFramePr>
        <p:xfrm>
          <a:off x="761999" y="1523999"/>
          <a:ext cx="8532362" cy="4261638"/>
        </p:xfrm>
        <a:graphic>
          <a:graphicData uri="http://schemas.openxmlformats.org/drawingml/2006/table">
            <a:tbl>
              <a:tblPr bandRow="1">
                <a:tableStyleId>{37CE84F3-28C3-443E-9E96-99CF82512B78}</a:tableStyleId>
              </a:tblPr>
              <a:tblGrid>
                <a:gridCol w="7161090">
                  <a:extLst>
                    <a:ext uri="{9D8B030D-6E8A-4147-A177-3AD203B41FA5}">
                      <a16:colId xmlns:a16="http://schemas.microsoft.com/office/drawing/2014/main" val="3367631265"/>
                    </a:ext>
                  </a:extLst>
                </a:gridCol>
                <a:gridCol w="1371272">
                  <a:extLst>
                    <a:ext uri="{9D8B030D-6E8A-4147-A177-3AD203B41FA5}">
                      <a16:colId xmlns:a16="http://schemas.microsoft.com/office/drawing/2014/main" val="344252568"/>
                    </a:ext>
                  </a:extLst>
                </a:gridCol>
              </a:tblGrid>
              <a:tr h="584372">
                <a:tc gridSpan="2">
                  <a:txBody>
                    <a:bodyPr/>
                    <a:lstStyle/>
                    <a:p>
                      <a:pPr rtl="0" fontAlgn="base">
                        <a:lnSpc>
                          <a:spcPts val="1538"/>
                        </a:lnSpc>
                        <a:spcAft>
                          <a:spcPts val="800"/>
                        </a:spcAft>
                        <a:buNone/>
                      </a:pPr>
                      <a:r>
                        <a:rPr lang="en-GB" sz="2800" dirty="0">
                          <a:solidFill>
                            <a:schemeClr val="bg1"/>
                          </a:solidFill>
                          <a:effectLst/>
                        </a:rPr>
                        <a:t>11. Ranking of the aesthetics of the outfall </a:t>
                      </a:r>
                    </a:p>
                  </a:txBody>
                  <a:tcPr marL="66675" marR="66675"/>
                </a:tc>
                <a:tc hMerge="1">
                  <a:txBody>
                    <a:bodyPr/>
                    <a:lstStyle/>
                    <a:p>
                      <a:endParaRPr lang="en-GB"/>
                    </a:p>
                  </a:txBody>
                  <a:tcPr marL="0" marR="0" marT="0" marB="0" horzOverflow="overflow"/>
                </a:tc>
                <a:extLst>
                  <a:ext uri="{0D108BD9-81ED-4DB2-BD59-A6C34878D82A}">
                    <a16:rowId xmlns:a16="http://schemas.microsoft.com/office/drawing/2014/main" val="1406640041"/>
                  </a:ext>
                </a:extLst>
              </a:tr>
              <a:tr h="584372">
                <a:tc>
                  <a:txBody>
                    <a:bodyPr/>
                    <a:lstStyle/>
                    <a:p>
                      <a:pPr rtl="0" fontAlgn="base">
                        <a:lnSpc>
                          <a:spcPts val="1538"/>
                        </a:lnSpc>
                        <a:spcAft>
                          <a:spcPts val="800"/>
                        </a:spcAft>
                        <a:buNone/>
                      </a:pPr>
                      <a:r>
                        <a:rPr lang="en-GB" sz="2800" dirty="0">
                          <a:solidFill>
                            <a:schemeClr val="bg1"/>
                          </a:solidFill>
                          <a:effectLst/>
                        </a:rPr>
                        <a:t>No odour or visible aesthetics </a:t>
                      </a:r>
                    </a:p>
                  </a:txBody>
                  <a:tcPr marL="66675" marR="66675"/>
                </a:tc>
                <a:tc>
                  <a:txBody>
                    <a:bodyPr/>
                    <a:lstStyle/>
                    <a:p>
                      <a:pPr rtl="0" fontAlgn="base">
                        <a:lnSpc>
                          <a:spcPts val="1538"/>
                        </a:lnSpc>
                        <a:spcAft>
                          <a:spcPts val="800"/>
                        </a:spcAft>
                        <a:buNone/>
                      </a:pPr>
                      <a:r>
                        <a:rPr lang="en-GB" sz="2800" dirty="0">
                          <a:solidFill>
                            <a:schemeClr val="bg1"/>
                          </a:solidFill>
                          <a:effectLst/>
                        </a:rPr>
                        <a:t>0 </a:t>
                      </a:r>
                    </a:p>
                  </a:txBody>
                  <a:tcPr marL="66675" marR="66675"/>
                </a:tc>
                <a:extLst>
                  <a:ext uri="{0D108BD9-81ED-4DB2-BD59-A6C34878D82A}">
                    <a16:rowId xmlns:a16="http://schemas.microsoft.com/office/drawing/2014/main" val="3318684707"/>
                  </a:ext>
                </a:extLst>
              </a:tr>
              <a:tr h="584372">
                <a:tc>
                  <a:txBody>
                    <a:bodyPr/>
                    <a:lstStyle/>
                    <a:p>
                      <a:pPr rtl="0" fontAlgn="base">
                        <a:lnSpc>
                          <a:spcPts val="1538"/>
                        </a:lnSpc>
                        <a:spcAft>
                          <a:spcPts val="800"/>
                        </a:spcAft>
                        <a:buNone/>
                      </a:pPr>
                      <a:r>
                        <a:rPr lang="en-GB" sz="2800" dirty="0">
                          <a:solidFill>
                            <a:schemeClr val="bg1"/>
                          </a:solidFill>
                          <a:effectLst/>
                        </a:rPr>
                        <a:t>Faint smell, slight discolouration </a:t>
                      </a:r>
                    </a:p>
                  </a:txBody>
                  <a:tcPr marL="66675" marR="66675"/>
                </a:tc>
                <a:tc>
                  <a:txBody>
                    <a:bodyPr/>
                    <a:lstStyle/>
                    <a:p>
                      <a:pPr rtl="0" fontAlgn="base">
                        <a:lnSpc>
                          <a:spcPts val="1538"/>
                        </a:lnSpc>
                        <a:spcAft>
                          <a:spcPts val="800"/>
                        </a:spcAft>
                        <a:buNone/>
                      </a:pPr>
                      <a:r>
                        <a:rPr lang="en-GB" sz="2800" dirty="0">
                          <a:solidFill>
                            <a:schemeClr val="bg1"/>
                          </a:solidFill>
                          <a:effectLst/>
                        </a:rPr>
                        <a:t>2 </a:t>
                      </a:r>
                    </a:p>
                  </a:txBody>
                  <a:tcPr marL="66675" marR="66675"/>
                </a:tc>
                <a:extLst>
                  <a:ext uri="{0D108BD9-81ED-4DB2-BD59-A6C34878D82A}">
                    <a16:rowId xmlns:a16="http://schemas.microsoft.com/office/drawing/2014/main" val="1972264904"/>
                  </a:ext>
                </a:extLst>
              </a:tr>
              <a:tr h="954949">
                <a:tc>
                  <a:txBody>
                    <a:bodyPr/>
                    <a:lstStyle/>
                    <a:p>
                      <a:pPr rtl="0" fontAlgn="base">
                        <a:lnSpc>
                          <a:spcPts val="1538"/>
                        </a:lnSpc>
                        <a:spcAft>
                          <a:spcPts val="800"/>
                        </a:spcAft>
                        <a:buNone/>
                      </a:pPr>
                      <a:r>
                        <a:rPr lang="en-GB" sz="2800" dirty="0">
                          <a:solidFill>
                            <a:schemeClr val="bg1"/>
                          </a:solidFill>
                          <a:effectLst/>
                        </a:rPr>
                        <a:t>Mild smell, mild discolouration, small coverage of sewage fungus </a:t>
                      </a:r>
                    </a:p>
                  </a:txBody>
                  <a:tcPr marL="66675" marR="66675"/>
                </a:tc>
                <a:tc>
                  <a:txBody>
                    <a:bodyPr/>
                    <a:lstStyle/>
                    <a:p>
                      <a:pPr rtl="0" fontAlgn="base">
                        <a:lnSpc>
                          <a:spcPts val="1538"/>
                        </a:lnSpc>
                        <a:spcAft>
                          <a:spcPts val="800"/>
                        </a:spcAft>
                        <a:buNone/>
                      </a:pPr>
                      <a:r>
                        <a:rPr lang="en-GB" sz="2800" dirty="0">
                          <a:solidFill>
                            <a:schemeClr val="bg1"/>
                          </a:solidFill>
                          <a:effectLst/>
                        </a:rPr>
                        <a:t>4 </a:t>
                      </a:r>
                    </a:p>
                  </a:txBody>
                  <a:tcPr marL="66675" marR="66675"/>
                </a:tc>
                <a:extLst>
                  <a:ext uri="{0D108BD9-81ED-4DB2-BD59-A6C34878D82A}">
                    <a16:rowId xmlns:a16="http://schemas.microsoft.com/office/drawing/2014/main" val="727924761"/>
                  </a:ext>
                </a:extLst>
              </a:tr>
              <a:tr h="969201">
                <a:tc>
                  <a:txBody>
                    <a:bodyPr/>
                    <a:lstStyle/>
                    <a:p>
                      <a:pPr rtl="0" fontAlgn="base">
                        <a:lnSpc>
                          <a:spcPts val="1538"/>
                        </a:lnSpc>
                        <a:spcAft>
                          <a:spcPts val="800"/>
                        </a:spcAft>
                        <a:buNone/>
                      </a:pPr>
                      <a:r>
                        <a:rPr lang="en-GB" sz="2800" dirty="0">
                          <a:solidFill>
                            <a:schemeClr val="bg1"/>
                          </a:solidFill>
                          <a:effectLst/>
                        </a:rPr>
                        <a:t>Strong smell, strong discolouration, large coverage of sewage fungus and/or litter </a:t>
                      </a:r>
                    </a:p>
                  </a:txBody>
                  <a:tcPr marL="66675" marR="66675"/>
                </a:tc>
                <a:tc>
                  <a:txBody>
                    <a:bodyPr/>
                    <a:lstStyle/>
                    <a:p>
                      <a:pPr rtl="0" fontAlgn="base">
                        <a:lnSpc>
                          <a:spcPts val="1538"/>
                        </a:lnSpc>
                        <a:spcAft>
                          <a:spcPts val="800"/>
                        </a:spcAft>
                        <a:buNone/>
                      </a:pPr>
                      <a:r>
                        <a:rPr lang="en-GB" sz="2800" dirty="0">
                          <a:solidFill>
                            <a:schemeClr val="bg1"/>
                          </a:solidFill>
                          <a:effectLst/>
                        </a:rPr>
                        <a:t>6 </a:t>
                      </a:r>
                    </a:p>
                  </a:txBody>
                  <a:tcPr marL="66675" marR="66675"/>
                </a:tc>
                <a:extLst>
                  <a:ext uri="{0D108BD9-81ED-4DB2-BD59-A6C34878D82A}">
                    <a16:rowId xmlns:a16="http://schemas.microsoft.com/office/drawing/2014/main" val="1011848963"/>
                  </a:ext>
                </a:extLst>
              </a:tr>
              <a:tr h="584372">
                <a:tc>
                  <a:txBody>
                    <a:bodyPr/>
                    <a:lstStyle/>
                    <a:p>
                      <a:pPr rtl="0" fontAlgn="base">
                        <a:lnSpc>
                          <a:spcPts val="1538"/>
                        </a:lnSpc>
                        <a:spcAft>
                          <a:spcPts val="800"/>
                        </a:spcAft>
                        <a:buNone/>
                      </a:pPr>
                      <a:r>
                        <a:rPr lang="en-GB" sz="2800" dirty="0">
                          <a:solidFill>
                            <a:schemeClr val="bg1"/>
                          </a:solidFill>
                          <a:effectLst/>
                        </a:rPr>
                        <a:t>Gross smell, gross sewage </a:t>
                      </a:r>
                    </a:p>
                  </a:txBody>
                  <a:tcPr marL="66675" marR="66675"/>
                </a:tc>
                <a:tc>
                  <a:txBody>
                    <a:bodyPr/>
                    <a:lstStyle/>
                    <a:p>
                      <a:pPr rtl="0" fontAlgn="base">
                        <a:lnSpc>
                          <a:spcPts val="1538"/>
                        </a:lnSpc>
                        <a:spcAft>
                          <a:spcPts val="800"/>
                        </a:spcAft>
                        <a:buNone/>
                      </a:pPr>
                      <a:r>
                        <a:rPr lang="en-GB" sz="2800" dirty="0">
                          <a:solidFill>
                            <a:schemeClr val="bg1"/>
                          </a:solidFill>
                          <a:effectLst/>
                        </a:rPr>
                        <a:t>10 </a:t>
                      </a:r>
                    </a:p>
                  </a:txBody>
                  <a:tcPr marL="66675" marR="66675"/>
                </a:tc>
                <a:extLst>
                  <a:ext uri="{0D108BD9-81ED-4DB2-BD59-A6C34878D82A}">
                    <a16:rowId xmlns:a16="http://schemas.microsoft.com/office/drawing/2014/main" val="2092026854"/>
                  </a:ext>
                </a:extLst>
              </a:tr>
            </a:tbl>
          </a:graphicData>
        </a:graphic>
      </p:graphicFrame>
    </p:spTree>
    <p:extLst>
      <p:ext uri="{BB962C8B-B14F-4D97-AF65-F5344CB8AC3E}">
        <p14:creationId xmlns:p14="http://schemas.microsoft.com/office/powerpoint/2010/main" val="3341618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FFDBC-9DA7-1AFE-A599-CFEEF7C0400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97257D-DD17-20C8-1B0A-36039953FFEC}"/>
              </a:ext>
            </a:extLst>
          </p:cNvPr>
          <p:cNvSpPr>
            <a:spLocks noGrp="1"/>
          </p:cNvSpPr>
          <p:nvPr>
            <p:ph idx="1"/>
          </p:nvPr>
        </p:nvSpPr>
        <p:spPr>
          <a:xfrm>
            <a:off x="398585" y="492368"/>
            <a:ext cx="11336216" cy="5423800"/>
          </a:xfrm>
        </p:spPr>
        <p:txBody>
          <a:bodyPr vert="horz" lIns="91440" tIns="45720" rIns="91440" bIns="45720" rtlCol="0" anchor="t">
            <a:normAutofit/>
          </a:bodyPr>
          <a:lstStyle/>
          <a:p>
            <a:pPr marL="0" indent="0">
              <a:buNone/>
            </a:pPr>
            <a:r>
              <a:rPr lang="en-GB" sz="2000" b="1" dirty="0">
                <a:solidFill>
                  <a:srgbClr val="00B0F0"/>
                </a:solidFill>
              </a:rPr>
              <a:t>12) Is any sewage-related debris visible? </a:t>
            </a:r>
            <a:endParaRPr lang="en-GB" sz="2000" b="1" dirty="0">
              <a:solidFill>
                <a:srgbClr val="00B0F0"/>
              </a:solidFill>
              <a:ea typeface="Calibri"/>
              <a:cs typeface="Calibri"/>
            </a:endParaRPr>
          </a:p>
          <a:p>
            <a:pPr marL="0" indent="0">
              <a:buNone/>
            </a:pPr>
            <a:endParaRPr lang="en-GB" sz="2000" b="1" dirty="0">
              <a:solidFill>
                <a:srgbClr val="00B0F0"/>
              </a:solidFill>
            </a:endParaRPr>
          </a:p>
          <a:p>
            <a:pPr marL="0" indent="0">
              <a:buNone/>
            </a:pPr>
            <a:r>
              <a:rPr lang="en-GB" sz="2000" b="1" dirty="0">
                <a:solidFill>
                  <a:srgbClr val="00B0F0"/>
                </a:solidFill>
              </a:rPr>
              <a:t>13) Other signs of pollution: </a:t>
            </a:r>
            <a:r>
              <a:rPr lang="en-GB" sz="2000" dirty="0"/>
              <a:t>Free text can be used to describe pollution that is not covered by earlier questions. If you can see other forms of pollution from an outfall please provide details </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ea typeface="Calibri" panose="020F0502020204030204"/>
              <a:cs typeface="Calibri" panose="020F0502020204030204"/>
            </a:endParaRPr>
          </a:p>
          <a:p>
            <a:pPr marL="0" indent="0">
              <a:buNone/>
            </a:pPr>
            <a:endParaRPr lang="en-GB" sz="2000" dirty="0">
              <a:solidFill>
                <a:srgbClr val="FFFFFF"/>
              </a:solidFill>
              <a:ea typeface="Calibri" panose="020F0502020204030204"/>
              <a:cs typeface="Calibri" panose="020F0502020204030204"/>
            </a:endParaRPr>
          </a:p>
          <a:p>
            <a:pPr marL="0" indent="0">
              <a:buNone/>
            </a:pPr>
            <a:endParaRPr lang="en-GB" sz="2000" dirty="0">
              <a:solidFill>
                <a:srgbClr val="FFFFFF"/>
              </a:solidFill>
            </a:endParaRPr>
          </a:p>
          <a:p>
            <a:pPr marL="0" indent="0">
              <a:buNone/>
            </a:pPr>
            <a:r>
              <a:rPr lang="en-GB" sz="2000" b="1" dirty="0">
                <a:solidFill>
                  <a:srgbClr val="00B0F0"/>
                </a:solidFill>
              </a:rPr>
              <a:t>14) Please upload photos </a:t>
            </a:r>
            <a:r>
              <a:rPr lang="en-GB" sz="2000" dirty="0"/>
              <a:t>of the outfall, </a:t>
            </a:r>
          </a:p>
          <a:p>
            <a:pPr marL="0" indent="0">
              <a:buNone/>
            </a:pPr>
            <a:r>
              <a:rPr lang="en-GB" sz="2000" dirty="0"/>
              <a:t>the visual impact photo, and any sewage </a:t>
            </a:r>
          </a:p>
          <a:p>
            <a:pPr marL="0" indent="0">
              <a:buNone/>
            </a:pPr>
            <a:r>
              <a:rPr lang="en-GB" sz="2000" dirty="0"/>
              <a:t>fungus photo, etc. </a:t>
            </a:r>
          </a:p>
          <a:p>
            <a:endParaRPr lang="en-GB" dirty="0"/>
          </a:p>
        </p:txBody>
      </p:sp>
      <p:sp>
        <p:nvSpPr>
          <p:cNvPr id="6" name="TextBox 5">
            <a:extLst>
              <a:ext uri="{FF2B5EF4-FFF2-40B4-BE49-F238E27FC236}">
                <a16:creationId xmlns:a16="http://schemas.microsoft.com/office/drawing/2014/main" id="{68384E7F-4EFC-DD23-295D-BCB9050F6481}"/>
              </a:ext>
            </a:extLst>
          </p:cNvPr>
          <p:cNvSpPr txBox="1"/>
          <p:nvPr/>
        </p:nvSpPr>
        <p:spPr>
          <a:xfrm>
            <a:off x="556095" y="2332917"/>
            <a:ext cx="4638313" cy="1477328"/>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spAutoFit/>
          </a:bodyPr>
          <a:lstStyle/>
          <a:p>
            <a:pPr algn="just"/>
            <a:r>
              <a:rPr lang="en-GB" sz="1600" dirty="0">
                <a:solidFill>
                  <a:schemeClr val="tx1"/>
                </a:solidFill>
              </a:rPr>
              <a:t>•</a:t>
            </a:r>
            <a:r>
              <a:rPr lang="en-GB" dirty="0">
                <a:solidFill>
                  <a:schemeClr val="tx1"/>
                </a:solidFill>
              </a:rPr>
              <a:t>	What colour is the water?</a:t>
            </a:r>
            <a:endParaRPr lang="en-GB" dirty="0">
              <a:solidFill>
                <a:schemeClr val="tx1"/>
              </a:solidFill>
              <a:ea typeface="Calibri"/>
              <a:cs typeface="Calibri"/>
            </a:endParaRPr>
          </a:p>
          <a:p>
            <a:pPr algn="just"/>
            <a:r>
              <a:rPr lang="en-GB" dirty="0">
                <a:solidFill>
                  <a:schemeClr val="tx1"/>
                </a:solidFill>
              </a:rPr>
              <a:t>•	Is oil or fat present? If yes, what colour?</a:t>
            </a:r>
            <a:endParaRPr lang="en-GB" dirty="0">
              <a:solidFill>
                <a:schemeClr val="tx1"/>
              </a:solidFill>
              <a:ea typeface="Calibri"/>
              <a:cs typeface="Calibri"/>
            </a:endParaRPr>
          </a:p>
          <a:p>
            <a:pPr algn="just"/>
            <a:r>
              <a:rPr lang="en-GB" dirty="0">
                <a:solidFill>
                  <a:schemeClr val="tx1"/>
                </a:solidFill>
              </a:rPr>
              <a:t>•	Is food waste present?</a:t>
            </a:r>
            <a:endParaRPr lang="en-GB" dirty="0">
              <a:solidFill>
                <a:schemeClr val="tx1"/>
              </a:solidFill>
              <a:ea typeface="Calibri"/>
              <a:cs typeface="Calibri"/>
            </a:endParaRPr>
          </a:p>
          <a:p>
            <a:pPr algn="just"/>
            <a:r>
              <a:rPr lang="en-GB" dirty="0">
                <a:solidFill>
                  <a:schemeClr val="tx1"/>
                </a:solidFill>
              </a:rPr>
              <a:t>•	Are silt/construction materials present, etc. </a:t>
            </a:r>
            <a:endParaRPr lang="en-GB" dirty="0">
              <a:solidFill>
                <a:schemeClr val="tx1"/>
              </a:solidFill>
              <a:ea typeface="Calibri"/>
              <a:cs typeface="Calibri"/>
            </a:endParaRPr>
          </a:p>
        </p:txBody>
      </p:sp>
      <p:pic>
        <p:nvPicPr>
          <p:cNvPr id="7" name="Picture 6">
            <a:extLst>
              <a:ext uri="{FF2B5EF4-FFF2-40B4-BE49-F238E27FC236}">
                <a16:creationId xmlns:a16="http://schemas.microsoft.com/office/drawing/2014/main" id="{871F1C5C-5C81-36A3-5224-3C6A3A058B2D}"/>
              </a:ext>
            </a:extLst>
          </p:cNvPr>
          <p:cNvPicPr>
            <a:picLocks noChangeAspect="1"/>
          </p:cNvPicPr>
          <p:nvPr/>
        </p:nvPicPr>
        <p:blipFill rotWithShape="1">
          <a:blip r:embed="rId2"/>
          <a:srcRect l="1662" r="2130" b="3526"/>
          <a:stretch/>
        </p:blipFill>
        <p:spPr>
          <a:xfrm>
            <a:off x="5668656" y="2334534"/>
            <a:ext cx="6229947" cy="2697336"/>
          </a:xfrm>
          <a:prstGeom prst="rect">
            <a:avLst/>
          </a:prstGeom>
        </p:spPr>
      </p:pic>
      <p:sp>
        <p:nvSpPr>
          <p:cNvPr id="8" name="TextBox 7">
            <a:extLst>
              <a:ext uri="{FF2B5EF4-FFF2-40B4-BE49-F238E27FC236}">
                <a16:creationId xmlns:a16="http://schemas.microsoft.com/office/drawing/2014/main" id="{44E5284A-DA5B-207D-01C2-F6CFFAC9B459}"/>
              </a:ext>
            </a:extLst>
          </p:cNvPr>
          <p:cNvSpPr txBox="1"/>
          <p:nvPr/>
        </p:nvSpPr>
        <p:spPr>
          <a:xfrm>
            <a:off x="9552138" y="5039244"/>
            <a:ext cx="2343417" cy="338554"/>
          </a:xfrm>
          <a:prstGeom prst="rect">
            <a:avLst/>
          </a:prstGeom>
          <a:noFill/>
        </p:spPr>
        <p:txBody>
          <a:bodyPr wrap="square" rtlCol="0">
            <a:spAutoFit/>
          </a:bodyPr>
          <a:lstStyle/>
          <a:p>
            <a:r>
              <a:rPr lang="en-GB" sz="1600" dirty="0"/>
              <a:t>© Environment Agency</a:t>
            </a:r>
          </a:p>
        </p:txBody>
      </p:sp>
      <p:pic>
        <p:nvPicPr>
          <p:cNvPr id="9" name="Picture 8">
            <a:extLst>
              <a:ext uri="{FF2B5EF4-FFF2-40B4-BE49-F238E27FC236}">
                <a16:creationId xmlns:a16="http://schemas.microsoft.com/office/drawing/2014/main" id="{85C26B88-1E59-5E18-C51D-B2501BEA0B53}"/>
              </a:ext>
            </a:extLst>
          </p:cNvPr>
          <p:cNvPicPr>
            <a:picLocks noChangeAspect="1"/>
          </p:cNvPicPr>
          <p:nvPr/>
        </p:nvPicPr>
        <p:blipFill>
          <a:blip r:embed="rId3"/>
          <a:stretch>
            <a:fillRect/>
          </a:stretch>
        </p:blipFill>
        <p:spPr>
          <a:xfrm>
            <a:off x="10417910" y="6382471"/>
            <a:ext cx="1774090" cy="475529"/>
          </a:xfrm>
          <a:prstGeom prst="rect">
            <a:avLst/>
          </a:prstGeom>
        </p:spPr>
      </p:pic>
      <p:pic>
        <p:nvPicPr>
          <p:cNvPr id="2" name="Picture 1" descr="A blue text on a white background&#10;&#10;Description automatically generated">
            <a:extLst>
              <a:ext uri="{FF2B5EF4-FFF2-40B4-BE49-F238E27FC236}">
                <a16:creationId xmlns:a16="http://schemas.microsoft.com/office/drawing/2014/main" id="{FA250B95-8A22-2666-3B80-3DC41F41F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3347179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1227-F24D-48C7-9E6F-B7A361F28BB9}"/>
              </a:ext>
            </a:extLst>
          </p:cNvPr>
          <p:cNvSpPr>
            <a:spLocks noGrp="1"/>
          </p:cNvSpPr>
          <p:nvPr>
            <p:ph type="title"/>
          </p:nvPr>
        </p:nvSpPr>
        <p:spPr>
          <a:xfrm>
            <a:off x="5311864" y="495536"/>
            <a:ext cx="6711770" cy="974656"/>
          </a:xfrm>
        </p:spPr>
        <p:txBody>
          <a:bodyPr>
            <a:normAutofit/>
          </a:bodyPr>
          <a:lstStyle/>
          <a:p>
            <a:r>
              <a:rPr lang="en-GB" sz="3400" b="1" dirty="0"/>
              <a:t>Uploading the data you have collected</a:t>
            </a:r>
          </a:p>
        </p:txBody>
      </p:sp>
      <p:sp>
        <p:nvSpPr>
          <p:cNvPr id="3" name="Content Placeholder 2">
            <a:extLst>
              <a:ext uri="{FF2B5EF4-FFF2-40B4-BE49-F238E27FC236}">
                <a16:creationId xmlns:a16="http://schemas.microsoft.com/office/drawing/2014/main" id="{5F74AEE1-BD82-46D5-B1F8-BCBC3242E293}"/>
              </a:ext>
            </a:extLst>
          </p:cNvPr>
          <p:cNvSpPr>
            <a:spLocks noGrp="1"/>
          </p:cNvSpPr>
          <p:nvPr>
            <p:ph idx="1"/>
          </p:nvPr>
        </p:nvSpPr>
        <p:spPr>
          <a:xfrm>
            <a:off x="5381533" y="1720723"/>
            <a:ext cx="6572432" cy="3829539"/>
          </a:xfrm>
        </p:spPr>
        <p:txBody>
          <a:bodyPr>
            <a:normAutofit/>
          </a:bodyPr>
          <a:lstStyle/>
          <a:p>
            <a:pPr marL="0" indent="0">
              <a:buNone/>
            </a:pPr>
            <a:r>
              <a:rPr lang="en-GB" sz="2000" b="1" dirty="0"/>
              <a:t>Once you have answered the questions make sure you save the form you have filled in before moving onto the next</a:t>
            </a:r>
          </a:p>
          <a:p>
            <a:endParaRPr lang="en-GB" sz="2000" dirty="0"/>
          </a:p>
          <a:p>
            <a:pPr marL="0" indent="0">
              <a:buNone/>
            </a:pPr>
            <a:r>
              <a:rPr lang="en-GB" sz="2000" b="1" dirty="0">
                <a:solidFill>
                  <a:srgbClr val="00B0F0"/>
                </a:solidFill>
              </a:rPr>
              <a:t>Uploading the data:</a:t>
            </a:r>
          </a:p>
          <a:p>
            <a:endParaRPr lang="en-GB" sz="2000" dirty="0"/>
          </a:p>
          <a:p>
            <a:r>
              <a:rPr lang="en-GB" sz="2000" dirty="0"/>
              <a:t>You don’t need an internet connection to fill in the forms and collect data. You can store each form on the app and then upload them all onto the database when you next connect to the internet</a:t>
            </a:r>
          </a:p>
          <a:p>
            <a:endParaRPr lang="en-GB" dirty="0"/>
          </a:p>
        </p:txBody>
      </p:sp>
      <p:pic>
        <p:nvPicPr>
          <p:cNvPr id="4" name="Picture 3">
            <a:extLst>
              <a:ext uri="{FF2B5EF4-FFF2-40B4-BE49-F238E27FC236}">
                <a16:creationId xmlns:a16="http://schemas.microsoft.com/office/drawing/2014/main" id="{18B84ABB-5D40-451F-81AE-298CE56C84E8}"/>
              </a:ext>
            </a:extLst>
          </p:cNvPr>
          <p:cNvPicPr>
            <a:picLocks noChangeAspect="1"/>
          </p:cNvPicPr>
          <p:nvPr/>
        </p:nvPicPr>
        <p:blipFill>
          <a:blip r:embed="rId2"/>
          <a:stretch>
            <a:fillRect/>
          </a:stretch>
        </p:blipFill>
        <p:spPr>
          <a:xfrm>
            <a:off x="0" y="24386"/>
            <a:ext cx="5143500" cy="6858000"/>
          </a:xfrm>
          <a:prstGeom prst="rect">
            <a:avLst/>
          </a:prstGeom>
        </p:spPr>
      </p:pic>
      <p:pic>
        <p:nvPicPr>
          <p:cNvPr id="6" name="Picture 5">
            <a:extLst>
              <a:ext uri="{FF2B5EF4-FFF2-40B4-BE49-F238E27FC236}">
                <a16:creationId xmlns:a16="http://schemas.microsoft.com/office/drawing/2014/main" id="{0CA8F8BC-BD41-426F-8F52-73DCBCE491C5}"/>
              </a:ext>
            </a:extLst>
          </p:cNvPr>
          <p:cNvPicPr>
            <a:picLocks noChangeAspect="1"/>
          </p:cNvPicPr>
          <p:nvPr/>
        </p:nvPicPr>
        <p:blipFill>
          <a:blip r:embed="rId3"/>
          <a:stretch>
            <a:fillRect/>
          </a:stretch>
        </p:blipFill>
        <p:spPr>
          <a:xfrm>
            <a:off x="1981648" y="-4379"/>
            <a:ext cx="3188484" cy="499915"/>
          </a:xfrm>
          <a:prstGeom prst="rect">
            <a:avLst/>
          </a:prstGeom>
        </p:spPr>
      </p:pic>
      <p:pic>
        <p:nvPicPr>
          <p:cNvPr id="8" name="Picture 7">
            <a:extLst>
              <a:ext uri="{FF2B5EF4-FFF2-40B4-BE49-F238E27FC236}">
                <a16:creationId xmlns:a16="http://schemas.microsoft.com/office/drawing/2014/main" id="{77955378-30FA-4CE3-903B-BA83982D1A2D}"/>
              </a:ext>
            </a:extLst>
          </p:cNvPr>
          <p:cNvPicPr>
            <a:picLocks noChangeAspect="1"/>
          </p:cNvPicPr>
          <p:nvPr/>
        </p:nvPicPr>
        <p:blipFill>
          <a:blip r:embed="rId4"/>
          <a:stretch>
            <a:fillRect/>
          </a:stretch>
        </p:blipFill>
        <p:spPr>
          <a:xfrm>
            <a:off x="10417910" y="6382471"/>
            <a:ext cx="1774090" cy="475529"/>
          </a:xfrm>
          <a:prstGeom prst="rect">
            <a:avLst/>
          </a:prstGeom>
        </p:spPr>
      </p:pic>
      <p:pic>
        <p:nvPicPr>
          <p:cNvPr id="5" name="Picture 4" descr="A blue text on a white background&#10;&#10;Description automatically generated">
            <a:extLst>
              <a:ext uri="{FF2B5EF4-FFF2-40B4-BE49-F238E27FC236}">
                <a16:creationId xmlns:a16="http://schemas.microsoft.com/office/drawing/2014/main" id="{A583E8EF-F2CC-5EBF-2112-B13600BB7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1709849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93476B-69D5-439E-A08B-1A46970085D2}"/>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9592DE40-3371-4CD2-87F2-23940A2775B9}"/>
              </a:ext>
            </a:extLst>
          </p:cNvPr>
          <p:cNvSpPr>
            <a:spLocks noGrp="1"/>
          </p:cNvSpPr>
          <p:nvPr>
            <p:ph type="title"/>
          </p:nvPr>
        </p:nvSpPr>
        <p:spPr>
          <a:xfrm>
            <a:off x="838201" y="1065862"/>
            <a:ext cx="3313164" cy="4726276"/>
          </a:xfrm>
        </p:spPr>
        <p:txBody>
          <a:bodyPr>
            <a:normAutofit/>
          </a:bodyPr>
          <a:lstStyle/>
          <a:p>
            <a:pPr algn="r"/>
            <a:r>
              <a:rPr lang="en-GB" sz="4000" b="1">
                <a:solidFill>
                  <a:srgbClr val="FFFFFF"/>
                </a:solidFill>
              </a:rPr>
              <a:t>Contents</a:t>
            </a:r>
            <a:endParaRPr lang="en-GB" sz="4000" b="1" dirty="0">
              <a:solidFill>
                <a:srgbClr val="FFFFFF"/>
              </a:solidFill>
            </a:endParaRPr>
          </a:p>
        </p:txBody>
      </p:sp>
      <p:cxnSp>
        <p:nvCxnSpPr>
          <p:cNvPr id="69" name="Straight Connector 6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B95EEC7-0AA2-45B4-8358-193E6544BFFC}"/>
              </a:ext>
            </a:extLst>
          </p:cNvPr>
          <p:cNvSpPr>
            <a:spLocks noGrp="1"/>
          </p:cNvSpPr>
          <p:nvPr>
            <p:ph idx="1"/>
          </p:nvPr>
        </p:nvSpPr>
        <p:spPr>
          <a:xfrm>
            <a:off x="5155379" y="1065862"/>
            <a:ext cx="5744685" cy="4726276"/>
          </a:xfrm>
        </p:spPr>
        <p:txBody>
          <a:bodyPr anchor="ctr">
            <a:normAutofit/>
          </a:bodyPr>
          <a:lstStyle/>
          <a:p>
            <a:r>
              <a:rPr lang="en-GB" sz="2000" dirty="0">
                <a:solidFill>
                  <a:srgbClr val="FFFFFF"/>
                </a:solidFill>
              </a:rPr>
              <a:t>Overview of </a:t>
            </a:r>
            <a:r>
              <a:rPr lang="en-GB" sz="2000" dirty="0"/>
              <a:t>Upper Mersey Catchment</a:t>
            </a:r>
          </a:p>
          <a:p>
            <a:r>
              <a:rPr lang="en-GB" sz="2000" dirty="0">
                <a:solidFill>
                  <a:srgbClr val="FFFFFF"/>
                </a:solidFill>
              </a:rPr>
              <a:t>What are outfalls and why survey them?</a:t>
            </a:r>
            <a:endParaRPr lang="en-GB" sz="2000" dirty="0">
              <a:solidFill>
                <a:srgbClr val="FFFFFF"/>
              </a:solidFill>
              <a:ea typeface="Calibri"/>
              <a:cs typeface="Calibri"/>
            </a:endParaRPr>
          </a:p>
          <a:p>
            <a:r>
              <a:rPr lang="en-GB" sz="2000" dirty="0">
                <a:solidFill>
                  <a:srgbClr val="FFFFFF"/>
                </a:solidFill>
              </a:rPr>
              <a:t>Risk assessment</a:t>
            </a:r>
          </a:p>
          <a:p>
            <a:r>
              <a:rPr lang="en-GB" sz="2000" dirty="0">
                <a:solidFill>
                  <a:srgbClr val="FFFFFF"/>
                </a:solidFill>
              </a:rPr>
              <a:t>Kit list for Outfall Safari</a:t>
            </a:r>
          </a:p>
          <a:p>
            <a:r>
              <a:rPr lang="en-GB" sz="2000" dirty="0">
                <a:solidFill>
                  <a:srgbClr val="FFFFFF"/>
                </a:solidFill>
              </a:rPr>
              <a:t>Outfall Safari method</a:t>
            </a:r>
          </a:p>
          <a:p>
            <a:r>
              <a:rPr lang="en-GB" sz="2000" dirty="0">
                <a:solidFill>
                  <a:srgbClr val="FFFFFF"/>
                </a:solidFill>
              </a:rPr>
              <a:t>Reporting from the river</a:t>
            </a:r>
          </a:p>
          <a:p>
            <a:r>
              <a:rPr lang="en-GB" sz="2000" dirty="0">
                <a:solidFill>
                  <a:srgbClr val="FFFFFF"/>
                </a:solidFill>
              </a:rPr>
              <a:t>What will happen with the data?</a:t>
            </a:r>
            <a:endParaRPr lang="en-GB" sz="2000" dirty="0">
              <a:solidFill>
                <a:srgbClr val="FFFFFF"/>
              </a:solidFill>
              <a:ea typeface="Calibri" panose="020F0502020204030204"/>
              <a:cs typeface="Calibri" panose="020F0502020204030204"/>
            </a:endParaRPr>
          </a:p>
          <a:p>
            <a:pPr marL="0" indent="0">
              <a:buNone/>
            </a:pPr>
            <a:endParaRPr lang="en-GB" sz="2000" dirty="0">
              <a:solidFill>
                <a:srgbClr val="FFFFFF"/>
              </a:solidFill>
              <a:ea typeface="Calibri" panose="020F0502020204030204"/>
              <a:cs typeface="Calibri" panose="020F0502020204030204"/>
            </a:endParaRPr>
          </a:p>
        </p:txBody>
      </p:sp>
      <p:pic>
        <p:nvPicPr>
          <p:cNvPr id="4" name="Picture 3">
            <a:extLst>
              <a:ext uri="{FF2B5EF4-FFF2-40B4-BE49-F238E27FC236}">
                <a16:creationId xmlns:a16="http://schemas.microsoft.com/office/drawing/2014/main" id="{3FD45C29-0CCF-4FF6-8E27-E68900CAE1A2}"/>
              </a:ext>
            </a:extLst>
          </p:cNvPr>
          <p:cNvPicPr>
            <a:picLocks noChangeAspect="1"/>
          </p:cNvPicPr>
          <p:nvPr/>
        </p:nvPicPr>
        <p:blipFill>
          <a:blip r:embed="rId3"/>
          <a:stretch>
            <a:fillRect/>
          </a:stretch>
        </p:blipFill>
        <p:spPr>
          <a:xfrm>
            <a:off x="9014294" y="-1"/>
            <a:ext cx="3188484" cy="499915"/>
          </a:xfrm>
          <a:prstGeom prst="rect">
            <a:avLst/>
          </a:prstGeom>
        </p:spPr>
      </p:pic>
      <p:pic>
        <p:nvPicPr>
          <p:cNvPr id="6" name="Picture 5">
            <a:extLst>
              <a:ext uri="{FF2B5EF4-FFF2-40B4-BE49-F238E27FC236}">
                <a16:creationId xmlns:a16="http://schemas.microsoft.com/office/drawing/2014/main" id="{35B66292-A500-478D-AEBB-A65239BFBFED}"/>
              </a:ext>
            </a:extLst>
          </p:cNvPr>
          <p:cNvPicPr>
            <a:picLocks noChangeAspect="1"/>
          </p:cNvPicPr>
          <p:nvPr/>
        </p:nvPicPr>
        <p:blipFill>
          <a:blip r:embed="rId4"/>
          <a:stretch>
            <a:fillRect/>
          </a:stretch>
        </p:blipFill>
        <p:spPr>
          <a:xfrm>
            <a:off x="10417890" y="6382471"/>
            <a:ext cx="1774090" cy="475529"/>
          </a:xfrm>
          <a:prstGeom prst="rect">
            <a:avLst/>
          </a:prstGeom>
        </p:spPr>
      </p:pic>
      <p:pic>
        <p:nvPicPr>
          <p:cNvPr id="8" name="Picture 7" descr="A blue text on a white background&#10;&#10;Description automatically generated">
            <a:extLst>
              <a:ext uri="{FF2B5EF4-FFF2-40B4-BE49-F238E27FC236}">
                <a16:creationId xmlns:a16="http://schemas.microsoft.com/office/drawing/2014/main" id="{826685C8-C191-E058-D9C5-11F881288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1809344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68C9-C806-4C4B-B703-B2864D7A71FC}"/>
              </a:ext>
            </a:extLst>
          </p:cNvPr>
          <p:cNvSpPr>
            <a:spLocks noGrp="1"/>
          </p:cNvSpPr>
          <p:nvPr>
            <p:ph type="title"/>
          </p:nvPr>
        </p:nvSpPr>
        <p:spPr>
          <a:xfrm>
            <a:off x="3518681" y="125045"/>
            <a:ext cx="5154637" cy="1111983"/>
          </a:xfrm>
        </p:spPr>
        <p:txBody>
          <a:bodyPr>
            <a:normAutofit/>
          </a:bodyPr>
          <a:lstStyle/>
          <a:p>
            <a:r>
              <a:rPr lang="en-GB" sz="4000" b="1" dirty="0"/>
              <a:t>Reporting from the river</a:t>
            </a:r>
          </a:p>
        </p:txBody>
      </p:sp>
      <p:sp>
        <p:nvSpPr>
          <p:cNvPr id="3" name="Content Placeholder 2">
            <a:extLst>
              <a:ext uri="{FF2B5EF4-FFF2-40B4-BE49-F238E27FC236}">
                <a16:creationId xmlns:a16="http://schemas.microsoft.com/office/drawing/2014/main" id="{64536803-CAD8-4226-962E-20413F0A1734}"/>
              </a:ext>
            </a:extLst>
          </p:cNvPr>
          <p:cNvSpPr>
            <a:spLocks noGrp="1"/>
          </p:cNvSpPr>
          <p:nvPr>
            <p:ph idx="1"/>
          </p:nvPr>
        </p:nvSpPr>
        <p:spPr>
          <a:xfrm>
            <a:off x="838200" y="1237028"/>
            <a:ext cx="10515600" cy="5145443"/>
          </a:xfrm>
        </p:spPr>
        <p:txBody>
          <a:bodyPr/>
          <a:lstStyle/>
          <a:p>
            <a:pPr marL="0" indent="0" algn="ctr">
              <a:buNone/>
            </a:pPr>
            <a:r>
              <a:rPr lang="en-GB" sz="2000" dirty="0"/>
              <a:t>Please report any pollution that has an impact of greater than 10 meters and is worse than ‘Mild smell, mild discolouration, small coverage of sewage fungus’ straight away to the Environment Agency</a:t>
            </a:r>
            <a:r>
              <a:rPr lang="en-GB" sz="2000" b="1" dirty="0">
                <a:solidFill>
                  <a:srgbClr val="00B0F0"/>
                </a:solidFill>
              </a:rPr>
              <a:t> </a:t>
            </a:r>
            <a:r>
              <a:rPr lang="en-GB" sz="2000" dirty="0"/>
              <a:t>on the number below. </a:t>
            </a:r>
          </a:p>
          <a:p>
            <a:pPr marL="0" indent="0" algn="ctr">
              <a:buNone/>
            </a:pPr>
            <a:endParaRPr lang="en-GB" sz="2000" dirty="0"/>
          </a:p>
          <a:p>
            <a:pPr marL="0" indent="0" algn="ctr">
              <a:buNone/>
            </a:pPr>
            <a:r>
              <a:rPr lang="en-GB" b="1" dirty="0"/>
              <a:t>Send any pollution report reference numbers to the survey co-ordinator for inclusion in the final survey report</a:t>
            </a:r>
          </a:p>
          <a:p>
            <a:pPr marL="0" indent="0" algn="ctr">
              <a:buNone/>
            </a:pPr>
            <a:endParaRPr lang="en-GB" sz="2400" b="1" dirty="0"/>
          </a:p>
          <a:p>
            <a:pPr marL="0" indent="0" algn="ctr">
              <a:buNone/>
            </a:pPr>
            <a:r>
              <a:rPr lang="en-GB" sz="2000" dirty="0"/>
              <a:t>For major pollution incidents, contact the Environment Agency</a:t>
            </a:r>
          </a:p>
        </p:txBody>
      </p:sp>
      <p:pic>
        <p:nvPicPr>
          <p:cNvPr id="5" name="Picture 4">
            <a:extLst>
              <a:ext uri="{FF2B5EF4-FFF2-40B4-BE49-F238E27FC236}">
                <a16:creationId xmlns:a16="http://schemas.microsoft.com/office/drawing/2014/main" id="{CBDDC4E7-6EB8-4B51-83F0-5F5963019A7B}"/>
              </a:ext>
            </a:extLst>
          </p:cNvPr>
          <p:cNvPicPr>
            <a:picLocks noChangeAspect="1"/>
          </p:cNvPicPr>
          <p:nvPr/>
        </p:nvPicPr>
        <p:blipFill>
          <a:blip r:embed="rId3"/>
          <a:stretch>
            <a:fillRect/>
          </a:stretch>
        </p:blipFill>
        <p:spPr>
          <a:xfrm>
            <a:off x="1803654" y="4598550"/>
            <a:ext cx="3170195" cy="877900"/>
          </a:xfrm>
          <a:prstGeom prst="rect">
            <a:avLst/>
          </a:prstGeom>
        </p:spPr>
      </p:pic>
      <p:sp>
        <p:nvSpPr>
          <p:cNvPr id="6" name="TextBox 5">
            <a:extLst>
              <a:ext uri="{FF2B5EF4-FFF2-40B4-BE49-F238E27FC236}">
                <a16:creationId xmlns:a16="http://schemas.microsoft.com/office/drawing/2014/main" id="{E0F828DE-FEF3-4CEE-804E-7E9510ADC49D}"/>
              </a:ext>
            </a:extLst>
          </p:cNvPr>
          <p:cNvSpPr txBox="1"/>
          <p:nvPr/>
        </p:nvSpPr>
        <p:spPr>
          <a:xfrm>
            <a:off x="6523324" y="4598550"/>
            <a:ext cx="2827607" cy="584775"/>
          </a:xfrm>
          <a:prstGeom prst="rect">
            <a:avLst/>
          </a:prstGeom>
          <a:noFill/>
        </p:spPr>
        <p:txBody>
          <a:bodyPr wrap="square" rtlCol="0">
            <a:spAutoFit/>
          </a:bodyPr>
          <a:lstStyle/>
          <a:p>
            <a:pPr algn="ctr"/>
            <a:r>
              <a:rPr lang="en-GB" sz="3200" dirty="0"/>
              <a:t>0800 807 060</a:t>
            </a:r>
          </a:p>
        </p:txBody>
      </p:sp>
      <p:pic>
        <p:nvPicPr>
          <p:cNvPr id="11" name="Picture 10">
            <a:extLst>
              <a:ext uri="{FF2B5EF4-FFF2-40B4-BE49-F238E27FC236}">
                <a16:creationId xmlns:a16="http://schemas.microsoft.com/office/drawing/2014/main" id="{0B03EEA4-A097-4A7C-A0A7-D29E9BFEDF83}"/>
              </a:ext>
            </a:extLst>
          </p:cNvPr>
          <p:cNvPicPr>
            <a:picLocks noChangeAspect="1"/>
          </p:cNvPicPr>
          <p:nvPr/>
        </p:nvPicPr>
        <p:blipFill>
          <a:blip r:embed="rId4"/>
          <a:stretch>
            <a:fillRect/>
          </a:stretch>
        </p:blipFill>
        <p:spPr>
          <a:xfrm>
            <a:off x="10417910" y="6382471"/>
            <a:ext cx="1774090" cy="475529"/>
          </a:xfrm>
          <a:prstGeom prst="rect">
            <a:avLst/>
          </a:prstGeom>
        </p:spPr>
      </p:pic>
      <p:pic>
        <p:nvPicPr>
          <p:cNvPr id="4" name="Picture 3" descr="A blue text on a white background&#10;&#10;Description automatically generated">
            <a:extLst>
              <a:ext uri="{FF2B5EF4-FFF2-40B4-BE49-F238E27FC236}">
                <a16:creationId xmlns:a16="http://schemas.microsoft.com/office/drawing/2014/main" id="{FE115F93-B1AE-8F7B-7557-FDF41ED5B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2077601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AE187-CB36-1B1F-D7DC-287C792EAC8A}"/>
            </a:ext>
          </a:extLst>
        </p:cNvPr>
        <p:cNvGrpSpPr/>
        <p:nvPr/>
      </p:nvGrpSpPr>
      <p:grpSpPr>
        <a:xfrm>
          <a:off x="0" y="0"/>
          <a:ext cx="0" cy="0"/>
          <a:chOff x="0" y="0"/>
          <a:chExt cx="0" cy="0"/>
        </a:xfrm>
      </p:grpSpPr>
      <p:pic>
        <p:nvPicPr>
          <p:cNvPr id="5" name="Picture 4" descr="A stream in the woods&#10;&#10;AI-generated content may be incorrect.">
            <a:extLst>
              <a:ext uri="{FF2B5EF4-FFF2-40B4-BE49-F238E27FC236}">
                <a16:creationId xmlns:a16="http://schemas.microsoft.com/office/drawing/2014/main" id="{4263BC6E-8D52-E841-B512-398E886CF2CB}"/>
              </a:ext>
            </a:extLst>
          </p:cNvPr>
          <p:cNvPicPr>
            <a:picLocks noChangeAspect="1"/>
          </p:cNvPicPr>
          <p:nvPr/>
        </p:nvPicPr>
        <p:blipFill>
          <a:blip r:embed="rId3"/>
          <a:srcRect l="20681" t="-62" r="14628" b="-224"/>
          <a:stretch>
            <a:fillRect/>
          </a:stretch>
        </p:blipFill>
        <p:spPr>
          <a:xfrm>
            <a:off x="-422320" y="3505"/>
            <a:ext cx="7844132" cy="6856770"/>
          </a:xfrm>
          <a:prstGeom prst="rect">
            <a:avLst/>
          </a:prstGeom>
        </p:spPr>
      </p:pic>
      <p:pic>
        <p:nvPicPr>
          <p:cNvPr id="2" name="Picture 1" descr="A blue text on a white background&#10;&#10;Description automatically generated">
            <a:extLst>
              <a:ext uri="{FF2B5EF4-FFF2-40B4-BE49-F238E27FC236}">
                <a16:creationId xmlns:a16="http://schemas.microsoft.com/office/drawing/2014/main" id="{80814362-E00A-A16E-95E1-7FC744AD3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graphicFrame>
        <p:nvGraphicFramePr>
          <p:cNvPr id="4" name="Table 3">
            <a:extLst>
              <a:ext uri="{FF2B5EF4-FFF2-40B4-BE49-F238E27FC236}">
                <a16:creationId xmlns:a16="http://schemas.microsoft.com/office/drawing/2014/main" id="{C96709A4-AFF0-8573-DC56-44FDAE8054A0}"/>
              </a:ext>
            </a:extLst>
          </p:cNvPr>
          <p:cNvGraphicFramePr>
            <a:graphicFrameLocks noGrp="1"/>
          </p:cNvGraphicFramePr>
          <p:nvPr>
            <p:extLst>
              <p:ext uri="{D42A27DB-BD31-4B8C-83A1-F6EECF244321}">
                <p14:modId xmlns:p14="http://schemas.microsoft.com/office/powerpoint/2010/main" val="1286371719"/>
              </p:ext>
            </p:extLst>
          </p:nvPr>
        </p:nvGraphicFramePr>
        <p:xfrm>
          <a:off x="7105509" y="88987"/>
          <a:ext cx="4966024" cy="6710355"/>
        </p:xfrm>
        <a:graphic>
          <a:graphicData uri="http://schemas.openxmlformats.org/drawingml/2006/table">
            <a:tbl>
              <a:tblPr firstRow="1" firstCol="1" bandRow="1">
                <a:tableStyleId>{5C22544A-7EE6-4342-B048-85BDC9FD1C3A}</a:tableStyleId>
              </a:tblPr>
              <a:tblGrid>
                <a:gridCol w="4560276">
                  <a:extLst>
                    <a:ext uri="{9D8B030D-6E8A-4147-A177-3AD203B41FA5}">
                      <a16:colId xmlns:a16="http://schemas.microsoft.com/office/drawing/2014/main" val="3608885432"/>
                    </a:ext>
                  </a:extLst>
                </a:gridCol>
                <a:gridCol w="405748">
                  <a:extLst>
                    <a:ext uri="{9D8B030D-6E8A-4147-A177-3AD203B41FA5}">
                      <a16:colId xmlns:a16="http://schemas.microsoft.com/office/drawing/2014/main" val="3990564778"/>
                    </a:ext>
                  </a:extLst>
                </a:gridCol>
              </a:tblGrid>
              <a:tr h="356421">
                <a:tc gridSpan="2">
                  <a:txBody>
                    <a:bodyPr/>
                    <a:lstStyle/>
                    <a:p>
                      <a:pPr>
                        <a:buNone/>
                      </a:pPr>
                      <a:r>
                        <a:rPr lang="en-GB" sz="1400" b="1" dirty="0">
                          <a:solidFill>
                            <a:srgbClr val="000000"/>
                          </a:solidFill>
                          <a:effectLst/>
                          <a:latin typeface="Calibri"/>
                        </a:rPr>
                        <a:t>  9. Ranking of the flow coming out of the outfall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tc hMerge="1">
                  <a:txBody>
                    <a:bodyPr/>
                    <a:lstStyle/>
                    <a:p>
                      <a:endParaRPr lang="en-GB"/>
                    </a:p>
                  </a:txBody>
                  <a:tcPr/>
                </a:tc>
                <a:extLst>
                  <a:ext uri="{0D108BD9-81ED-4DB2-BD59-A6C34878D82A}">
                    <a16:rowId xmlns:a16="http://schemas.microsoft.com/office/drawing/2014/main" val="2635504551"/>
                  </a:ext>
                </a:extLst>
              </a:tr>
              <a:tr h="356421">
                <a:tc>
                  <a:txBody>
                    <a:bodyPr/>
                    <a:lstStyle/>
                    <a:p>
                      <a:pPr>
                        <a:buNone/>
                      </a:pPr>
                      <a:r>
                        <a:rPr lang="en-GB" sz="1400" b="0" dirty="0">
                          <a:solidFill>
                            <a:srgbClr val="000000"/>
                          </a:solidFill>
                          <a:effectLst/>
                          <a:latin typeface="Calibri"/>
                        </a:rPr>
                        <a:t>No flow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buNone/>
                      </a:pPr>
                      <a:r>
                        <a:rPr lang="en-GB" sz="1400" dirty="0">
                          <a:solidFill>
                            <a:srgbClr val="000000"/>
                          </a:solidFill>
                          <a:effectLst/>
                          <a:latin typeface="Calibri"/>
                        </a:rPr>
                        <a:t>0 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2365559970"/>
                  </a:ext>
                </a:extLst>
              </a:tr>
              <a:tr h="356421">
                <a:tc>
                  <a:txBody>
                    <a:bodyPr/>
                    <a:lstStyle/>
                    <a:p>
                      <a:pPr>
                        <a:buNone/>
                      </a:pPr>
                      <a:r>
                        <a:rPr lang="en-GB" sz="1400" b="0" dirty="0">
                          <a:solidFill>
                            <a:srgbClr val="000000"/>
                          </a:solidFill>
                          <a:effectLst/>
                          <a:latin typeface="Calibri"/>
                        </a:rPr>
                        <a:t>Trickle: &lt; 0.1 l/s (or enough to fill a teacup in a minute)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tc>
                  <a:txBody>
                    <a:bodyPr/>
                    <a:lstStyle/>
                    <a:p>
                      <a:pPr>
                        <a:buNone/>
                      </a:pPr>
                      <a:r>
                        <a:rPr lang="en-GB" sz="1400" dirty="0">
                          <a:solidFill>
                            <a:srgbClr val="000000"/>
                          </a:solidFill>
                          <a:effectLst/>
                          <a:latin typeface="Calibri"/>
                        </a:rPr>
                        <a:t>1 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extLst>
                  <a:ext uri="{0D108BD9-81ED-4DB2-BD59-A6C34878D82A}">
                    <a16:rowId xmlns:a16="http://schemas.microsoft.com/office/drawing/2014/main" val="3649691265"/>
                  </a:ext>
                </a:extLst>
              </a:tr>
              <a:tr h="583233">
                <a:tc>
                  <a:txBody>
                    <a:bodyPr/>
                    <a:lstStyle/>
                    <a:p>
                      <a:pPr>
                        <a:buNone/>
                      </a:pPr>
                      <a:r>
                        <a:rPr lang="en-GB" sz="1400" b="0" dirty="0">
                          <a:solidFill>
                            <a:srgbClr val="000000"/>
                          </a:solidFill>
                          <a:effectLst/>
                          <a:latin typeface="Calibri"/>
                        </a:rPr>
                        <a:t>Low flow: Between 0.1 and 1 l/s (or enough to fill a bucket in a minute)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buNone/>
                      </a:pPr>
                      <a:r>
                        <a:rPr lang="en-GB" sz="1400" dirty="0">
                          <a:solidFill>
                            <a:srgbClr val="000000"/>
                          </a:solidFill>
                          <a:effectLst/>
                          <a:latin typeface="Calibri"/>
                        </a:rPr>
                        <a:t>2 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2250564042"/>
                  </a:ext>
                </a:extLst>
              </a:tr>
              <a:tr h="583233">
                <a:tc>
                  <a:txBody>
                    <a:bodyPr/>
                    <a:lstStyle/>
                    <a:p>
                      <a:pPr>
                        <a:buNone/>
                      </a:pPr>
                      <a:r>
                        <a:rPr lang="en-GB" sz="1400" b="0" dirty="0">
                          <a:solidFill>
                            <a:srgbClr val="000000"/>
                          </a:solidFill>
                          <a:effectLst/>
                          <a:latin typeface="Calibri"/>
                        </a:rPr>
                        <a:t>Moderate flow: 1 to 2 l/s (more than a bucket-full each minute)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tc>
                  <a:txBody>
                    <a:bodyPr/>
                    <a:lstStyle/>
                    <a:p>
                      <a:pPr>
                        <a:buNone/>
                      </a:pPr>
                      <a:r>
                        <a:rPr lang="en-GB" sz="1400" dirty="0">
                          <a:solidFill>
                            <a:srgbClr val="000000"/>
                          </a:solidFill>
                          <a:effectLst/>
                          <a:latin typeface="Calibri"/>
                        </a:rPr>
                        <a:t>3 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extLst>
                  <a:ext uri="{0D108BD9-81ED-4DB2-BD59-A6C34878D82A}">
                    <a16:rowId xmlns:a16="http://schemas.microsoft.com/office/drawing/2014/main" val="4000033454"/>
                  </a:ext>
                </a:extLst>
              </a:tr>
              <a:tr h="583233">
                <a:tc>
                  <a:txBody>
                    <a:bodyPr/>
                    <a:lstStyle/>
                    <a:p>
                      <a:pPr>
                        <a:buNone/>
                      </a:pPr>
                      <a:r>
                        <a:rPr lang="en-GB" sz="1400" b="0" dirty="0">
                          <a:solidFill>
                            <a:srgbClr val="000000"/>
                          </a:solidFill>
                          <a:effectLst/>
                          <a:latin typeface="Calibri"/>
                        </a:rPr>
                        <a:t>High flow: Clearly &gt; 2 l/s (more than a bathtub in a minute)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buNone/>
                      </a:pPr>
                      <a:r>
                        <a:rPr lang="en-GB" sz="1400" dirty="0">
                          <a:solidFill>
                            <a:srgbClr val="000000"/>
                          </a:solidFill>
                          <a:effectLst/>
                          <a:latin typeface="Calibri"/>
                        </a:rPr>
                        <a:t>4 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3380156306"/>
                  </a:ext>
                </a:extLst>
              </a:tr>
              <a:tr h="226813">
                <a:tc gridSpan="2">
                  <a:txBody>
                    <a:bodyPr/>
                    <a:lstStyle/>
                    <a:p>
                      <a:pPr>
                        <a:buNone/>
                      </a:pPr>
                      <a:r>
                        <a:rPr lang="en-GB" sz="1400" b="1" dirty="0">
                          <a:solidFill>
                            <a:srgbClr val="000000"/>
                          </a:solidFill>
                          <a:effectLst/>
                          <a:latin typeface="Calibri"/>
                        </a:rPr>
                        <a:t>10. Ranking of the visual impact of the outfall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tc hMerge="1">
                  <a:txBody>
                    <a:bodyPr/>
                    <a:lstStyle/>
                    <a:p>
                      <a:endParaRPr lang="en-GB"/>
                    </a:p>
                  </a:txBody>
                  <a:tcPr/>
                </a:tc>
                <a:extLst>
                  <a:ext uri="{0D108BD9-81ED-4DB2-BD59-A6C34878D82A}">
                    <a16:rowId xmlns:a16="http://schemas.microsoft.com/office/drawing/2014/main" val="1892581469"/>
                  </a:ext>
                </a:extLst>
              </a:tr>
              <a:tr h="226813">
                <a:tc>
                  <a:txBody>
                    <a:bodyPr/>
                    <a:lstStyle/>
                    <a:p>
                      <a:pPr>
                        <a:buNone/>
                      </a:pPr>
                      <a:r>
                        <a:rPr lang="en-GB" sz="1400" b="0" dirty="0">
                          <a:solidFill>
                            <a:srgbClr val="000000"/>
                          </a:solidFill>
                          <a:effectLst/>
                          <a:latin typeface="Calibri"/>
                        </a:rPr>
                        <a:t>No visible effect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buNone/>
                      </a:pPr>
                      <a:r>
                        <a:rPr lang="en-GB" sz="1400" dirty="0">
                          <a:solidFill>
                            <a:srgbClr val="000000"/>
                          </a:solidFill>
                          <a:effectLst/>
                          <a:latin typeface="Calibri"/>
                        </a:rPr>
                        <a:t>0 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740711767"/>
                  </a:ext>
                </a:extLst>
              </a:tr>
              <a:tr h="275416">
                <a:tc>
                  <a:txBody>
                    <a:bodyPr/>
                    <a:lstStyle/>
                    <a:p>
                      <a:pPr>
                        <a:buNone/>
                      </a:pPr>
                      <a:r>
                        <a:rPr lang="en-GB" sz="1400" b="0" dirty="0">
                          <a:solidFill>
                            <a:srgbClr val="000000"/>
                          </a:solidFill>
                          <a:effectLst/>
                          <a:latin typeface="Calibri"/>
                        </a:rPr>
                        <a:t>Within 2m of the outfall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tc>
                  <a:txBody>
                    <a:bodyPr/>
                    <a:lstStyle/>
                    <a:p>
                      <a:pPr>
                        <a:buNone/>
                      </a:pPr>
                      <a:r>
                        <a:rPr lang="en-GB" sz="1400" dirty="0">
                          <a:solidFill>
                            <a:srgbClr val="000000"/>
                          </a:solidFill>
                          <a:effectLst/>
                          <a:latin typeface="Calibri"/>
                        </a:rPr>
                        <a:t>2 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extLst>
                  <a:ext uri="{0D108BD9-81ED-4DB2-BD59-A6C34878D82A}">
                    <a16:rowId xmlns:a16="http://schemas.microsoft.com/office/drawing/2014/main" val="3601122600"/>
                  </a:ext>
                </a:extLst>
              </a:tr>
              <a:tr h="226813">
                <a:tc>
                  <a:txBody>
                    <a:bodyPr/>
                    <a:lstStyle/>
                    <a:p>
                      <a:pPr>
                        <a:buNone/>
                      </a:pPr>
                      <a:r>
                        <a:rPr lang="en-GB" sz="1400" b="0" dirty="0">
                          <a:solidFill>
                            <a:srgbClr val="000000"/>
                          </a:solidFill>
                          <a:effectLst/>
                          <a:latin typeface="Calibri"/>
                        </a:rPr>
                        <a:t>Impact 2 to 10m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buNone/>
                      </a:pPr>
                      <a:r>
                        <a:rPr lang="en-GB" sz="1400" dirty="0">
                          <a:solidFill>
                            <a:srgbClr val="000000"/>
                          </a:solidFill>
                          <a:effectLst/>
                          <a:latin typeface="Calibri"/>
                        </a:rPr>
                        <a:t>4 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4201832666"/>
                  </a:ext>
                </a:extLst>
              </a:tr>
              <a:tr h="304800">
                <a:tc>
                  <a:txBody>
                    <a:bodyPr/>
                    <a:lstStyle/>
                    <a:p>
                      <a:pPr>
                        <a:buNone/>
                      </a:pPr>
                      <a:r>
                        <a:rPr lang="en-GB" sz="1400" b="0" dirty="0">
                          <a:solidFill>
                            <a:srgbClr val="000000"/>
                          </a:solidFill>
                          <a:effectLst/>
                          <a:latin typeface="Calibri"/>
                        </a:rPr>
                        <a:t>Impact 10-30m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tc>
                  <a:txBody>
                    <a:bodyPr/>
                    <a:lstStyle/>
                    <a:p>
                      <a:pPr>
                        <a:buNone/>
                      </a:pPr>
                      <a:r>
                        <a:rPr lang="en-GB" sz="1400" dirty="0">
                          <a:solidFill>
                            <a:srgbClr val="000000"/>
                          </a:solidFill>
                          <a:effectLst/>
                          <a:latin typeface="Calibri"/>
                        </a:rPr>
                        <a:t>6 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extLst>
                  <a:ext uri="{0D108BD9-81ED-4DB2-BD59-A6C34878D82A}">
                    <a16:rowId xmlns:a16="http://schemas.microsoft.com/office/drawing/2014/main" val="2914760664"/>
                  </a:ext>
                </a:extLst>
              </a:tr>
              <a:tr h="291617">
                <a:tc>
                  <a:txBody>
                    <a:bodyPr/>
                    <a:lstStyle/>
                    <a:p>
                      <a:pPr>
                        <a:buNone/>
                      </a:pPr>
                      <a:r>
                        <a:rPr lang="en-GB" sz="1400" b="0" dirty="0">
                          <a:solidFill>
                            <a:srgbClr val="000000"/>
                          </a:solidFill>
                          <a:effectLst/>
                          <a:latin typeface="Calibri"/>
                        </a:rPr>
                        <a:t>Impact greater than 30m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buNone/>
                      </a:pPr>
                      <a:r>
                        <a:rPr lang="en-GB" sz="1400" dirty="0">
                          <a:solidFill>
                            <a:srgbClr val="000000"/>
                          </a:solidFill>
                          <a:effectLst/>
                          <a:latin typeface="Calibri"/>
                        </a:rPr>
                        <a:t>10 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1378364786"/>
                  </a:ext>
                </a:extLst>
              </a:tr>
              <a:tr h="340220">
                <a:tc gridSpan="2">
                  <a:txBody>
                    <a:bodyPr/>
                    <a:lstStyle/>
                    <a:p>
                      <a:pPr>
                        <a:buNone/>
                      </a:pPr>
                      <a:r>
                        <a:rPr lang="en-GB" sz="1400" b="1" dirty="0">
                          <a:solidFill>
                            <a:srgbClr val="000000"/>
                          </a:solidFill>
                          <a:effectLst/>
                          <a:latin typeface="Calibri"/>
                        </a:rPr>
                        <a:t>11. Ranking of the aesthetics of the outfall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tc hMerge="1">
                  <a:txBody>
                    <a:bodyPr/>
                    <a:lstStyle/>
                    <a:p>
                      <a:endParaRPr lang="en-GB"/>
                    </a:p>
                  </a:txBody>
                  <a:tcPr/>
                </a:tc>
                <a:extLst>
                  <a:ext uri="{0D108BD9-81ED-4DB2-BD59-A6C34878D82A}">
                    <a16:rowId xmlns:a16="http://schemas.microsoft.com/office/drawing/2014/main" val="1323884009"/>
                  </a:ext>
                </a:extLst>
              </a:tr>
              <a:tr h="324019">
                <a:tc>
                  <a:txBody>
                    <a:bodyPr/>
                    <a:lstStyle/>
                    <a:p>
                      <a:pPr>
                        <a:buNone/>
                      </a:pPr>
                      <a:r>
                        <a:rPr lang="en-GB" sz="1400" b="0" dirty="0">
                          <a:solidFill>
                            <a:srgbClr val="000000"/>
                          </a:solidFill>
                          <a:effectLst/>
                          <a:latin typeface="Calibri"/>
                        </a:rPr>
                        <a:t>No odour or visible aesthetics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buNone/>
                      </a:pPr>
                      <a:r>
                        <a:rPr lang="en-GB" sz="1400" dirty="0">
                          <a:solidFill>
                            <a:srgbClr val="000000"/>
                          </a:solidFill>
                          <a:effectLst/>
                          <a:latin typeface="Calibri"/>
                        </a:rPr>
                        <a:t>0 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2210315554"/>
                  </a:ext>
                </a:extLst>
              </a:tr>
              <a:tr h="259215">
                <a:tc>
                  <a:txBody>
                    <a:bodyPr/>
                    <a:lstStyle/>
                    <a:p>
                      <a:pPr>
                        <a:buNone/>
                      </a:pPr>
                      <a:r>
                        <a:rPr lang="en-GB" sz="1400" b="0" dirty="0">
                          <a:solidFill>
                            <a:srgbClr val="000000"/>
                          </a:solidFill>
                          <a:effectLst/>
                          <a:latin typeface="Calibri"/>
                        </a:rPr>
                        <a:t>Faint smell, slight discolouration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tc>
                  <a:txBody>
                    <a:bodyPr/>
                    <a:lstStyle/>
                    <a:p>
                      <a:pPr>
                        <a:buNone/>
                      </a:pPr>
                      <a:r>
                        <a:rPr lang="en-GB" sz="1400" dirty="0">
                          <a:solidFill>
                            <a:srgbClr val="000000"/>
                          </a:solidFill>
                          <a:effectLst/>
                          <a:latin typeface="Calibri"/>
                        </a:rPr>
                        <a:t>2 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extLst>
                  <a:ext uri="{0D108BD9-81ED-4DB2-BD59-A6C34878D82A}">
                    <a16:rowId xmlns:a16="http://schemas.microsoft.com/office/drawing/2014/main" val="1438312207"/>
                  </a:ext>
                </a:extLst>
              </a:tr>
              <a:tr h="583233">
                <a:tc>
                  <a:txBody>
                    <a:bodyPr/>
                    <a:lstStyle/>
                    <a:p>
                      <a:pPr>
                        <a:buNone/>
                      </a:pPr>
                      <a:r>
                        <a:rPr lang="en-GB" sz="1400" b="0" dirty="0">
                          <a:solidFill>
                            <a:srgbClr val="000000"/>
                          </a:solidFill>
                          <a:effectLst/>
                          <a:latin typeface="Calibri"/>
                        </a:rPr>
                        <a:t>Mild smell, mild discolouration, small coverage of sewage fungus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buNone/>
                      </a:pPr>
                      <a:r>
                        <a:rPr lang="en-GB" sz="1400" dirty="0">
                          <a:solidFill>
                            <a:srgbClr val="000000"/>
                          </a:solidFill>
                          <a:effectLst/>
                          <a:latin typeface="Calibri"/>
                        </a:rPr>
                        <a:t>4 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2790094812"/>
                  </a:ext>
                </a:extLst>
              </a:tr>
              <a:tr h="583233">
                <a:tc>
                  <a:txBody>
                    <a:bodyPr/>
                    <a:lstStyle/>
                    <a:p>
                      <a:pPr>
                        <a:buNone/>
                      </a:pPr>
                      <a:r>
                        <a:rPr lang="en-GB" sz="1400" b="0" dirty="0">
                          <a:solidFill>
                            <a:srgbClr val="000000"/>
                          </a:solidFill>
                          <a:effectLst/>
                          <a:latin typeface="Calibri"/>
                        </a:rPr>
                        <a:t>Strong smell, strong discolouration, large coverage of sewage fungus and/or litter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tc>
                  <a:txBody>
                    <a:bodyPr/>
                    <a:lstStyle/>
                    <a:p>
                      <a:pPr>
                        <a:buNone/>
                      </a:pPr>
                      <a:r>
                        <a:rPr lang="en-GB" sz="1400" dirty="0">
                          <a:solidFill>
                            <a:srgbClr val="000000"/>
                          </a:solidFill>
                          <a:effectLst/>
                          <a:latin typeface="Calibri"/>
                        </a:rPr>
                        <a:t>6 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6225"/>
                    </a:solidFill>
                  </a:tcPr>
                </a:tc>
                <a:extLst>
                  <a:ext uri="{0D108BD9-81ED-4DB2-BD59-A6C34878D82A}">
                    <a16:rowId xmlns:a16="http://schemas.microsoft.com/office/drawing/2014/main" val="3818844308"/>
                  </a:ext>
                </a:extLst>
              </a:tr>
              <a:tr h="226813">
                <a:tc>
                  <a:txBody>
                    <a:bodyPr/>
                    <a:lstStyle/>
                    <a:p>
                      <a:pPr>
                        <a:buNone/>
                      </a:pPr>
                      <a:r>
                        <a:rPr lang="en-GB" sz="1400" b="0" dirty="0">
                          <a:solidFill>
                            <a:srgbClr val="000000"/>
                          </a:solidFill>
                          <a:effectLst/>
                          <a:latin typeface="Calibri"/>
                        </a:rPr>
                        <a:t>Gross smell, gross sewage </a:t>
                      </a:r>
                      <a:endParaRPr lang="en-GB" sz="1400" b="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buNone/>
                      </a:pPr>
                      <a:r>
                        <a:rPr lang="en-GB" sz="1400" dirty="0">
                          <a:solidFill>
                            <a:srgbClr val="000000"/>
                          </a:solidFill>
                          <a:effectLst/>
                          <a:latin typeface="Calibri"/>
                        </a:rPr>
                        <a:t>10 </a:t>
                      </a:r>
                      <a:endParaRPr lang="en-GB" sz="1400" dirty="0">
                        <a:effectLst/>
                        <a:latin typeface="Calibri"/>
                      </a:endParaRPr>
                    </a:p>
                  </a:txBody>
                  <a:tcPr marL="9525" marR="9525" marT="9525" marB="95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806183604"/>
                  </a:ext>
                </a:extLst>
              </a:tr>
            </a:tbl>
          </a:graphicData>
        </a:graphic>
      </p:graphicFrame>
      <p:sp>
        <p:nvSpPr>
          <p:cNvPr id="8" name="TextBox 7">
            <a:extLst>
              <a:ext uri="{FF2B5EF4-FFF2-40B4-BE49-F238E27FC236}">
                <a16:creationId xmlns:a16="http://schemas.microsoft.com/office/drawing/2014/main" id="{7942EB92-87EC-A5C1-3825-73D029766D1B}"/>
              </a:ext>
            </a:extLst>
          </p:cNvPr>
          <p:cNvSpPr txBox="1"/>
          <p:nvPr/>
        </p:nvSpPr>
        <p:spPr>
          <a:xfrm>
            <a:off x="425981" y="291503"/>
            <a:ext cx="4621695" cy="584775"/>
          </a:xfrm>
          <a:prstGeom prst="rect">
            <a:avLst/>
          </a:prstGeom>
          <a:solidFill>
            <a:schemeClr val="tx1"/>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solidFill>
                <a:effectLst/>
                <a:uLnTx/>
                <a:uFillTx/>
                <a:latin typeface="Calibri" panose="020F0502020204030204"/>
                <a:ea typeface="+mn-ea"/>
                <a:cs typeface="+mn-cs"/>
              </a:rPr>
              <a:t>Original score = </a:t>
            </a:r>
            <a:r>
              <a:rPr lang="en-GB" sz="3200" dirty="0">
                <a:solidFill>
                  <a:srgbClr val="4472C4"/>
                </a:solidFill>
                <a:latin typeface="Calibri" panose="020F0502020204030204"/>
              </a:rPr>
              <a:t>12</a:t>
            </a:r>
            <a:endParaRPr kumimoji="0" lang="en-GB" sz="3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7" name="Picture 6" descr="A stream with leaves and grass&#10;&#10;AI-generated content may be incorrect.">
            <a:extLst>
              <a:ext uri="{FF2B5EF4-FFF2-40B4-BE49-F238E27FC236}">
                <a16:creationId xmlns:a16="http://schemas.microsoft.com/office/drawing/2014/main" id="{E63028D5-AF81-0849-E908-D03151EE629E}"/>
              </a:ext>
            </a:extLst>
          </p:cNvPr>
          <p:cNvPicPr>
            <a:picLocks noChangeAspect="1"/>
          </p:cNvPicPr>
          <p:nvPr/>
        </p:nvPicPr>
        <p:blipFill>
          <a:blip r:embed="rId5"/>
          <a:stretch>
            <a:fillRect/>
          </a:stretch>
        </p:blipFill>
        <p:spPr>
          <a:xfrm>
            <a:off x="-257143" y="1177083"/>
            <a:ext cx="8509000" cy="4668837"/>
          </a:xfrm>
          <a:prstGeom prst="rect">
            <a:avLst/>
          </a:prstGeom>
        </p:spPr>
      </p:pic>
      <p:sp>
        <p:nvSpPr>
          <p:cNvPr id="9" name="TextBox 8">
            <a:extLst>
              <a:ext uri="{FF2B5EF4-FFF2-40B4-BE49-F238E27FC236}">
                <a16:creationId xmlns:a16="http://schemas.microsoft.com/office/drawing/2014/main" id="{AE2252F3-2013-2CF9-E353-415A5020E706}"/>
              </a:ext>
            </a:extLst>
          </p:cNvPr>
          <p:cNvSpPr txBox="1"/>
          <p:nvPr/>
        </p:nvSpPr>
        <p:spPr>
          <a:xfrm>
            <a:off x="5116189" y="1818731"/>
            <a:ext cx="3965713" cy="1692771"/>
          </a:xfrm>
          <a:prstGeom prst="rect">
            <a:avLst/>
          </a:prstGeom>
          <a:solidFill>
            <a:schemeClr val="tx1"/>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solidFill>
                <a:effectLst/>
                <a:uLnTx/>
                <a:uFillTx/>
                <a:latin typeface="Calibri" panose="020F0502020204030204"/>
                <a:ea typeface="+mn-ea"/>
                <a:cs typeface="+mn-cs"/>
              </a:rPr>
              <a:t>Amended score = </a:t>
            </a:r>
            <a:r>
              <a:rPr lang="en-GB" sz="3200" dirty="0">
                <a:solidFill>
                  <a:srgbClr val="4472C4"/>
                </a:solidFill>
                <a:latin typeface="Calibri" panose="020F0502020204030204"/>
              </a:rPr>
              <a:t>18</a:t>
            </a:r>
            <a:endParaRPr kumimoji="0" lang="en-GB" sz="32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285750" indent="-285750">
              <a:buFont typeface="Arial" panose="020B0604020202020204" pitchFamily="34" charset="0"/>
              <a:buChar char="•"/>
              <a:defRPr/>
            </a:pPr>
            <a:r>
              <a:rPr lang="en-GB" sz="2400" dirty="0">
                <a:solidFill>
                  <a:srgbClr val="4472C4"/>
                </a:solidFill>
                <a:latin typeface="Calibri" panose="020F0502020204030204"/>
              </a:rPr>
              <a:t>found out the impact went more than 30m downstream. </a:t>
            </a:r>
            <a:endParaRPr lang="en-GB" sz="2400" b="0" i="0" u="none" strike="noStrike" kern="1200" cap="none" spc="0" normalizeH="0" baseline="0" noProof="0" dirty="0" err="1">
              <a:ln>
                <a:noFill/>
              </a:ln>
              <a:solidFill>
                <a:srgbClr val="4472C4"/>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159272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200870A-3022-4644-B1A4-0340E0710805}"/>
              </a:ext>
            </a:extLst>
          </p:cNvPr>
          <p:cNvPicPr>
            <a:picLocks noChangeAspect="1"/>
          </p:cNvPicPr>
          <p:nvPr/>
        </p:nvPicPr>
        <p:blipFill rotWithShape="1">
          <a:blip r:embed="rId3">
            <a:alphaModFix amt="50000"/>
          </a:blip>
          <a:srcRect t="4493" b="20507"/>
          <a:stretch/>
        </p:blipFill>
        <p:spPr>
          <a:xfrm>
            <a:off x="20" y="1"/>
            <a:ext cx="12191980" cy="6857999"/>
          </a:xfrm>
          <a:prstGeom prst="rect">
            <a:avLst/>
          </a:prstGeom>
        </p:spPr>
      </p:pic>
      <p:sp>
        <p:nvSpPr>
          <p:cNvPr id="2" name="Title 1">
            <a:extLst>
              <a:ext uri="{FF2B5EF4-FFF2-40B4-BE49-F238E27FC236}">
                <a16:creationId xmlns:a16="http://schemas.microsoft.com/office/drawing/2014/main" id="{91A8B1D7-73B8-4524-8870-534599C48DF6}"/>
              </a:ext>
            </a:extLst>
          </p:cNvPr>
          <p:cNvSpPr>
            <a:spLocks noGrp="1"/>
          </p:cNvSpPr>
          <p:nvPr>
            <p:ph type="title"/>
          </p:nvPr>
        </p:nvSpPr>
        <p:spPr>
          <a:xfrm>
            <a:off x="2336800" y="139700"/>
            <a:ext cx="7518400" cy="847880"/>
          </a:xfrm>
        </p:spPr>
        <p:txBody>
          <a:bodyPr vert="horz" lIns="91440" tIns="45720" rIns="91440" bIns="45720" rtlCol="0" anchor="b">
            <a:normAutofit/>
          </a:bodyPr>
          <a:lstStyle/>
          <a:p>
            <a:pPr algn="ctr"/>
            <a:r>
              <a:rPr lang="en-US" b="1" dirty="0">
                <a:solidFill>
                  <a:srgbClr val="FFFFFF"/>
                </a:solidFill>
              </a:rPr>
              <a:t>What will happen with the data?</a:t>
            </a:r>
          </a:p>
        </p:txBody>
      </p:sp>
      <p:sp>
        <p:nvSpPr>
          <p:cNvPr id="6" name="TextBox 5">
            <a:extLst>
              <a:ext uri="{FF2B5EF4-FFF2-40B4-BE49-F238E27FC236}">
                <a16:creationId xmlns:a16="http://schemas.microsoft.com/office/drawing/2014/main" id="{17ACA634-A1CE-4F08-A169-B45760FCC9DD}"/>
              </a:ext>
            </a:extLst>
          </p:cNvPr>
          <p:cNvSpPr txBox="1"/>
          <p:nvPr/>
        </p:nvSpPr>
        <p:spPr>
          <a:xfrm>
            <a:off x="304800" y="1931175"/>
            <a:ext cx="11620500" cy="4214444"/>
          </a:xfrm>
          <a:prstGeom prst="rect">
            <a:avLst/>
          </a:prstGeom>
        </p:spPr>
        <p:txBody>
          <a:bodyPr vert="horz" lIns="91440" tIns="45720" rIns="91440" bIns="45720" rtlCol="0">
            <a:normAutofit/>
          </a:bodyPr>
          <a:lstStyle/>
          <a:p>
            <a:pPr indent="-228600" algn="just" defTabSz="914400">
              <a:lnSpc>
                <a:spcPct val="90000"/>
              </a:lnSpc>
              <a:spcAft>
                <a:spcPts val="600"/>
              </a:spcAft>
              <a:buFont typeface="Arial" panose="020B0604020202020204" pitchFamily="34" charset="0"/>
              <a:buChar char="•"/>
            </a:pPr>
            <a:r>
              <a:rPr lang="en-US" sz="2600" dirty="0">
                <a:solidFill>
                  <a:srgbClr val="FFFFFF"/>
                </a:solidFill>
              </a:rPr>
              <a:t>Converted to impact scores for each outfall</a:t>
            </a:r>
          </a:p>
          <a:p>
            <a:pPr indent="-228600" algn="just" defTabSz="914400">
              <a:lnSpc>
                <a:spcPct val="90000"/>
              </a:lnSpc>
              <a:spcAft>
                <a:spcPts val="600"/>
              </a:spcAft>
              <a:buFont typeface="Arial" panose="020B0604020202020204" pitchFamily="34" charset="0"/>
              <a:buChar char="•"/>
            </a:pPr>
            <a:endParaRPr lang="en-US" sz="2600" dirty="0">
              <a:solidFill>
                <a:srgbClr val="FFFFFF"/>
              </a:solidFill>
            </a:endParaRPr>
          </a:p>
          <a:p>
            <a:pPr indent="-228600" algn="just" defTabSz="914400">
              <a:lnSpc>
                <a:spcPct val="90000"/>
              </a:lnSpc>
              <a:spcAft>
                <a:spcPts val="600"/>
              </a:spcAft>
              <a:buFont typeface="Arial" panose="020B0604020202020204" pitchFamily="34" charset="0"/>
              <a:buChar char="•"/>
            </a:pPr>
            <a:r>
              <a:rPr lang="en-US" sz="2600" dirty="0">
                <a:solidFill>
                  <a:srgbClr val="FFFFFF"/>
                </a:solidFill>
              </a:rPr>
              <a:t>Reported to the Catchment partnership, Environment Agency </a:t>
            </a:r>
            <a:r>
              <a:rPr lang="en-US" sz="2600" dirty="0"/>
              <a:t>and United Utilities</a:t>
            </a:r>
          </a:p>
          <a:p>
            <a:pPr algn="just" defTabSz="914400">
              <a:lnSpc>
                <a:spcPct val="90000"/>
              </a:lnSpc>
              <a:spcAft>
                <a:spcPts val="600"/>
              </a:spcAft>
            </a:pPr>
            <a:endParaRPr lang="en-US" sz="2600" dirty="0"/>
          </a:p>
          <a:p>
            <a:pPr indent="-228600" algn="just" defTabSz="914400">
              <a:lnSpc>
                <a:spcPct val="90000"/>
              </a:lnSpc>
              <a:spcAft>
                <a:spcPts val="600"/>
              </a:spcAft>
              <a:buFont typeface="Arial" panose="020B0604020202020204" pitchFamily="34" charset="0"/>
              <a:buChar char="•"/>
            </a:pPr>
            <a:r>
              <a:rPr lang="en-US" sz="2600" dirty="0"/>
              <a:t>Serious issues should be dealt with immediately - other issues indicative of misconnections should be included in catchment plans to be addressed in the future.</a:t>
            </a:r>
            <a:endParaRPr lang="en-US" sz="2800" dirty="0"/>
          </a:p>
        </p:txBody>
      </p:sp>
      <p:pic>
        <p:nvPicPr>
          <p:cNvPr id="9" name="Picture 8">
            <a:extLst>
              <a:ext uri="{FF2B5EF4-FFF2-40B4-BE49-F238E27FC236}">
                <a16:creationId xmlns:a16="http://schemas.microsoft.com/office/drawing/2014/main" id="{3A69A13B-8EB9-498A-9620-BADD917C8220}"/>
              </a:ext>
            </a:extLst>
          </p:cNvPr>
          <p:cNvPicPr>
            <a:picLocks noChangeAspect="1"/>
          </p:cNvPicPr>
          <p:nvPr/>
        </p:nvPicPr>
        <p:blipFill>
          <a:blip r:embed="rId4"/>
          <a:stretch>
            <a:fillRect/>
          </a:stretch>
        </p:blipFill>
        <p:spPr>
          <a:xfrm>
            <a:off x="10417910" y="6382471"/>
            <a:ext cx="1774090" cy="475529"/>
          </a:xfrm>
          <a:prstGeom prst="rect">
            <a:avLst/>
          </a:prstGeom>
        </p:spPr>
      </p:pic>
      <p:pic>
        <p:nvPicPr>
          <p:cNvPr id="10" name="Picture 9">
            <a:extLst>
              <a:ext uri="{FF2B5EF4-FFF2-40B4-BE49-F238E27FC236}">
                <a16:creationId xmlns:a16="http://schemas.microsoft.com/office/drawing/2014/main" id="{B4CDAAD0-2333-4875-9E91-B8120CDAC68A}"/>
              </a:ext>
            </a:extLst>
          </p:cNvPr>
          <p:cNvPicPr>
            <a:picLocks noChangeAspect="1"/>
          </p:cNvPicPr>
          <p:nvPr/>
        </p:nvPicPr>
        <p:blipFill>
          <a:blip r:embed="rId5"/>
          <a:stretch>
            <a:fillRect/>
          </a:stretch>
        </p:blipFill>
        <p:spPr>
          <a:xfrm>
            <a:off x="0" y="6382471"/>
            <a:ext cx="3188484" cy="499915"/>
          </a:xfrm>
          <a:prstGeom prst="rect">
            <a:avLst/>
          </a:prstGeom>
        </p:spPr>
      </p:pic>
      <p:pic>
        <p:nvPicPr>
          <p:cNvPr id="3" name="Picture 2" descr="A blue text on a white background&#10;&#10;Description automatically generated">
            <a:extLst>
              <a:ext uri="{FF2B5EF4-FFF2-40B4-BE49-F238E27FC236}">
                <a16:creationId xmlns:a16="http://schemas.microsoft.com/office/drawing/2014/main" id="{2B363E09-1BFA-AF7A-726A-6C7DEF77F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4056879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B258-9CB4-41FD-9081-E498DECD6CDD}"/>
              </a:ext>
            </a:extLst>
          </p:cNvPr>
          <p:cNvSpPr>
            <a:spLocks noGrp="1"/>
          </p:cNvSpPr>
          <p:nvPr>
            <p:ph type="title"/>
          </p:nvPr>
        </p:nvSpPr>
        <p:spPr>
          <a:xfrm>
            <a:off x="1545101" y="257419"/>
            <a:ext cx="9101797" cy="1058252"/>
          </a:xfrm>
        </p:spPr>
        <p:txBody>
          <a:bodyPr>
            <a:normAutofit/>
          </a:bodyPr>
          <a:lstStyle/>
          <a:p>
            <a:r>
              <a:rPr lang="en-GB" sz="4000" b="1" dirty="0"/>
              <a:t>Overview of Upper Mersey Catchment. </a:t>
            </a:r>
          </a:p>
        </p:txBody>
      </p:sp>
      <p:sp>
        <p:nvSpPr>
          <p:cNvPr id="3" name="Content Placeholder 2">
            <a:extLst>
              <a:ext uri="{FF2B5EF4-FFF2-40B4-BE49-F238E27FC236}">
                <a16:creationId xmlns:a16="http://schemas.microsoft.com/office/drawing/2014/main" id="{05D70221-5847-4FB9-9643-1650EC014C5F}"/>
              </a:ext>
            </a:extLst>
          </p:cNvPr>
          <p:cNvSpPr>
            <a:spLocks noGrp="1"/>
          </p:cNvSpPr>
          <p:nvPr>
            <p:ph idx="1"/>
          </p:nvPr>
        </p:nvSpPr>
        <p:spPr>
          <a:xfrm>
            <a:off x="838199" y="5660136"/>
            <a:ext cx="10515600" cy="551996"/>
          </a:xfrm>
        </p:spPr>
        <p:txBody>
          <a:bodyPr/>
          <a:lstStyle/>
          <a:p>
            <a:pPr marL="0" indent="0">
              <a:buNone/>
            </a:pPr>
            <a:r>
              <a:rPr lang="en-GB" dirty="0">
                <a:hlinkClick r:id="rId3"/>
              </a:rPr>
              <a:t>Mersey Upper Management Catchment | Catchment Data Explorer</a:t>
            </a:r>
            <a:endParaRPr lang="en-GB" dirty="0"/>
          </a:p>
          <a:p>
            <a:pPr marL="0" indent="0">
              <a:buNone/>
            </a:pPr>
            <a:endParaRPr lang="en-GB" dirty="0"/>
          </a:p>
        </p:txBody>
      </p:sp>
      <p:pic>
        <p:nvPicPr>
          <p:cNvPr id="8" name="Picture 7">
            <a:extLst>
              <a:ext uri="{FF2B5EF4-FFF2-40B4-BE49-F238E27FC236}">
                <a16:creationId xmlns:a16="http://schemas.microsoft.com/office/drawing/2014/main" id="{9596983C-2103-4404-9B93-6C83C27FBDC1}"/>
              </a:ext>
            </a:extLst>
          </p:cNvPr>
          <p:cNvPicPr>
            <a:picLocks noChangeAspect="1"/>
          </p:cNvPicPr>
          <p:nvPr/>
        </p:nvPicPr>
        <p:blipFill>
          <a:blip r:embed="rId4"/>
          <a:stretch>
            <a:fillRect/>
          </a:stretch>
        </p:blipFill>
        <p:spPr>
          <a:xfrm>
            <a:off x="11387752" y="6382532"/>
            <a:ext cx="804248" cy="475468"/>
          </a:xfrm>
          <a:prstGeom prst="rect">
            <a:avLst/>
          </a:prstGeom>
        </p:spPr>
      </p:pic>
      <p:pic>
        <p:nvPicPr>
          <p:cNvPr id="4" name="Picture 3">
            <a:extLst>
              <a:ext uri="{FF2B5EF4-FFF2-40B4-BE49-F238E27FC236}">
                <a16:creationId xmlns:a16="http://schemas.microsoft.com/office/drawing/2014/main" id="{FEC119CC-E09F-4DAD-9E8E-EADADDD534CD}"/>
              </a:ext>
            </a:extLst>
          </p:cNvPr>
          <p:cNvPicPr>
            <a:picLocks noChangeAspect="1"/>
          </p:cNvPicPr>
          <p:nvPr/>
        </p:nvPicPr>
        <p:blipFill>
          <a:blip r:embed="rId5"/>
          <a:stretch>
            <a:fillRect/>
          </a:stretch>
        </p:blipFill>
        <p:spPr>
          <a:xfrm>
            <a:off x="10417629" y="6382532"/>
            <a:ext cx="970123" cy="475468"/>
          </a:xfrm>
          <a:prstGeom prst="rect">
            <a:avLst/>
          </a:prstGeom>
        </p:spPr>
      </p:pic>
      <p:pic>
        <p:nvPicPr>
          <p:cNvPr id="6" name="Picture 5" descr="A blue text on a white background&#10;&#10;Description automatically generated">
            <a:extLst>
              <a:ext uri="{FF2B5EF4-FFF2-40B4-BE49-F238E27FC236}">
                <a16:creationId xmlns:a16="http://schemas.microsoft.com/office/drawing/2014/main" id="{732A39E6-E9DF-9B24-267A-B6AD3C364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pic>
        <p:nvPicPr>
          <p:cNvPr id="7" name="Picture 6">
            <a:extLst>
              <a:ext uri="{FF2B5EF4-FFF2-40B4-BE49-F238E27FC236}">
                <a16:creationId xmlns:a16="http://schemas.microsoft.com/office/drawing/2014/main" id="{B81A4560-E2DB-DED7-6FFB-957B4F67A5C3}"/>
              </a:ext>
            </a:extLst>
          </p:cNvPr>
          <p:cNvPicPr>
            <a:picLocks noChangeAspect="1"/>
          </p:cNvPicPr>
          <p:nvPr/>
        </p:nvPicPr>
        <p:blipFill>
          <a:blip r:embed="rId7"/>
          <a:stretch>
            <a:fillRect/>
          </a:stretch>
        </p:blipFill>
        <p:spPr>
          <a:xfrm>
            <a:off x="1953490" y="1165355"/>
            <a:ext cx="7304363" cy="4324381"/>
          </a:xfrm>
          <a:prstGeom prst="rect">
            <a:avLst/>
          </a:prstGeom>
        </p:spPr>
      </p:pic>
    </p:spTree>
    <p:extLst>
      <p:ext uri="{BB962C8B-B14F-4D97-AF65-F5344CB8AC3E}">
        <p14:creationId xmlns:p14="http://schemas.microsoft.com/office/powerpoint/2010/main" val="2486902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B258-9CB4-41FD-9081-E498DECD6CDD}"/>
              </a:ext>
            </a:extLst>
          </p:cNvPr>
          <p:cNvSpPr>
            <a:spLocks noGrp="1"/>
          </p:cNvSpPr>
          <p:nvPr>
            <p:ph type="title"/>
          </p:nvPr>
        </p:nvSpPr>
        <p:spPr>
          <a:xfrm>
            <a:off x="1545101" y="135463"/>
            <a:ext cx="9101797" cy="1058252"/>
          </a:xfrm>
        </p:spPr>
        <p:txBody>
          <a:bodyPr>
            <a:normAutofit/>
          </a:bodyPr>
          <a:lstStyle/>
          <a:p>
            <a:pPr algn="ctr"/>
            <a:r>
              <a:rPr lang="en-GB" sz="4000" b="1" dirty="0"/>
              <a:t>Purpose of the Outfall Safari</a:t>
            </a:r>
          </a:p>
        </p:txBody>
      </p:sp>
      <p:sp>
        <p:nvSpPr>
          <p:cNvPr id="3" name="Content Placeholder 2">
            <a:extLst>
              <a:ext uri="{FF2B5EF4-FFF2-40B4-BE49-F238E27FC236}">
                <a16:creationId xmlns:a16="http://schemas.microsoft.com/office/drawing/2014/main" id="{05D70221-5847-4FB9-9643-1650EC014C5F}"/>
              </a:ext>
            </a:extLst>
          </p:cNvPr>
          <p:cNvSpPr>
            <a:spLocks noGrp="1"/>
          </p:cNvSpPr>
          <p:nvPr>
            <p:ph idx="1"/>
          </p:nvPr>
        </p:nvSpPr>
        <p:spPr>
          <a:xfrm>
            <a:off x="838200" y="1190625"/>
            <a:ext cx="10543822" cy="4986338"/>
          </a:xfrm>
        </p:spPr>
        <p:txBody>
          <a:bodyPr vert="horz" lIns="91440" tIns="45720" rIns="91440" bIns="45720" rtlCol="0" anchor="t">
            <a:normAutofit lnSpcReduction="10000"/>
          </a:bodyPr>
          <a:lstStyle/>
          <a:p>
            <a:r>
              <a:rPr lang="en-GB" dirty="0"/>
              <a:t>Systematically inspect, record and map the </a:t>
            </a:r>
            <a:r>
              <a:rPr lang="en-GB" u="sng" dirty="0"/>
              <a:t>dry</a:t>
            </a:r>
            <a:r>
              <a:rPr lang="en-GB" dirty="0"/>
              <a:t> weather condition behaviour of surface water outfalls in the Upper Mersey Catchment</a:t>
            </a:r>
          </a:p>
          <a:p>
            <a:pPr marL="0" indent="0">
              <a:buNone/>
            </a:pPr>
            <a:endParaRPr lang="en-GB" dirty="0"/>
          </a:p>
          <a:p>
            <a:r>
              <a:rPr lang="en-GB" dirty="0"/>
              <a:t>To report serious pollution problems from the river to the Environment Agency and to prioritise outfalls for remediation.</a:t>
            </a:r>
          </a:p>
          <a:p>
            <a:pPr marL="0" indent="0">
              <a:buNone/>
            </a:pPr>
            <a:endParaRPr lang="en-GB" dirty="0"/>
          </a:p>
          <a:p>
            <a:r>
              <a:rPr lang="en-GB" b="0" i="0" dirty="0">
                <a:effectLst/>
                <a:latin typeface="GDS Transport"/>
              </a:rPr>
              <a:t>Environment Agency incident hotline</a:t>
            </a:r>
            <a:br>
              <a:rPr lang="en-GB" dirty="0"/>
            </a:br>
            <a:r>
              <a:rPr lang="en-GB" b="0" i="0" dirty="0">
                <a:effectLst/>
                <a:latin typeface="GDS Transport"/>
              </a:rPr>
              <a:t>Telephone: 0800 80 70 60</a:t>
            </a:r>
            <a:endParaRPr lang="en-GB" dirty="0"/>
          </a:p>
          <a:p>
            <a:endParaRPr lang="en-GB" dirty="0">
              <a:latin typeface="GDS Transport"/>
            </a:endParaRPr>
          </a:p>
          <a:p>
            <a:r>
              <a:rPr lang="en-GB" dirty="0">
                <a:latin typeface="GDS Transport"/>
                <a:ea typeface="Calibri" panose="020F0502020204030204"/>
                <a:cs typeface="Calibri" panose="020F0502020204030204"/>
              </a:rPr>
              <a:t>Report an incident online: </a:t>
            </a:r>
          </a:p>
          <a:p>
            <a:r>
              <a:rPr lang="en-GB" dirty="0">
                <a:ea typeface="+mn-lt"/>
                <a:cs typeface="+mn-lt"/>
                <a:hlinkClick r:id="rId3"/>
              </a:rPr>
              <a:t>Report an environmental problem - GOV.UK</a:t>
            </a:r>
            <a:endParaRPr lang="en-GB" dirty="0">
              <a:latin typeface="GDS Transport"/>
              <a:ea typeface="Calibri" panose="020F0502020204030204"/>
              <a:cs typeface="Calibri" panose="020F0502020204030204"/>
            </a:endParaRPr>
          </a:p>
          <a:p>
            <a:endParaRPr lang="en-GB" dirty="0">
              <a:ea typeface="Calibri" panose="020F0502020204030204"/>
              <a:cs typeface="Calibri" panose="020F0502020204030204"/>
            </a:endParaRPr>
          </a:p>
        </p:txBody>
      </p:sp>
      <p:pic>
        <p:nvPicPr>
          <p:cNvPr id="8" name="Picture 7">
            <a:extLst>
              <a:ext uri="{FF2B5EF4-FFF2-40B4-BE49-F238E27FC236}">
                <a16:creationId xmlns:a16="http://schemas.microsoft.com/office/drawing/2014/main" id="{9596983C-2103-4404-9B93-6C83C27FBDC1}"/>
              </a:ext>
            </a:extLst>
          </p:cNvPr>
          <p:cNvPicPr>
            <a:picLocks noChangeAspect="1"/>
          </p:cNvPicPr>
          <p:nvPr/>
        </p:nvPicPr>
        <p:blipFill>
          <a:blip r:embed="rId4"/>
          <a:stretch>
            <a:fillRect/>
          </a:stretch>
        </p:blipFill>
        <p:spPr>
          <a:xfrm>
            <a:off x="11387752" y="6382532"/>
            <a:ext cx="804248" cy="475468"/>
          </a:xfrm>
          <a:prstGeom prst="rect">
            <a:avLst/>
          </a:prstGeom>
        </p:spPr>
      </p:pic>
      <p:pic>
        <p:nvPicPr>
          <p:cNvPr id="4" name="Picture 3">
            <a:extLst>
              <a:ext uri="{FF2B5EF4-FFF2-40B4-BE49-F238E27FC236}">
                <a16:creationId xmlns:a16="http://schemas.microsoft.com/office/drawing/2014/main" id="{FEC119CC-E09F-4DAD-9E8E-EADADDD534CD}"/>
              </a:ext>
            </a:extLst>
          </p:cNvPr>
          <p:cNvPicPr>
            <a:picLocks noChangeAspect="1"/>
          </p:cNvPicPr>
          <p:nvPr/>
        </p:nvPicPr>
        <p:blipFill>
          <a:blip r:embed="rId5"/>
          <a:stretch>
            <a:fillRect/>
          </a:stretch>
        </p:blipFill>
        <p:spPr>
          <a:xfrm>
            <a:off x="10417629" y="6382532"/>
            <a:ext cx="970123" cy="475468"/>
          </a:xfrm>
          <a:prstGeom prst="rect">
            <a:avLst/>
          </a:prstGeom>
        </p:spPr>
      </p:pic>
      <p:pic>
        <p:nvPicPr>
          <p:cNvPr id="5" name="Picture 4" descr="A blue text on a white background&#10;&#10;Description automatically generated">
            <a:extLst>
              <a:ext uri="{FF2B5EF4-FFF2-40B4-BE49-F238E27FC236}">
                <a16:creationId xmlns:a16="http://schemas.microsoft.com/office/drawing/2014/main" id="{CADB8194-CC9B-2866-4F9B-9705082C10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3114416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F6419-548D-B912-DDD6-7F02DFB1D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D82CC-224B-C94A-7ABC-BE9D2EE57302}"/>
              </a:ext>
            </a:extLst>
          </p:cNvPr>
          <p:cNvSpPr>
            <a:spLocks noGrp="1"/>
          </p:cNvSpPr>
          <p:nvPr>
            <p:ph type="title"/>
          </p:nvPr>
        </p:nvSpPr>
        <p:spPr>
          <a:xfrm>
            <a:off x="1545101" y="135463"/>
            <a:ext cx="9101797" cy="1058252"/>
          </a:xfrm>
        </p:spPr>
        <p:txBody>
          <a:bodyPr>
            <a:normAutofit/>
          </a:bodyPr>
          <a:lstStyle/>
          <a:p>
            <a:pPr algn="ctr"/>
            <a:r>
              <a:rPr lang="en-GB" sz="4000" b="1" dirty="0"/>
              <a:t> Outfall Safari Methodology</a:t>
            </a:r>
          </a:p>
        </p:txBody>
      </p:sp>
      <p:sp>
        <p:nvSpPr>
          <p:cNvPr id="3" name="Content Placeholder 2">
            <a:extLst>
              <a:ext uri="{FF2B5EF4-FFF2-40B4-BE49-F238E27FC236}">
                <a16:creationId xmlns:a16="http://schemas.microsoft.com/office/drawing/2014/main" id="{63A4FC03-40BF-F2E9-A4CB-8B398822F727}"/>
              </a:ext>
            </a:extLst>
          </p:cNvPr>
          <p:cNvSpPr>
            <a:spLocks noGrp="1"/>
          </p:cNvSpPr>
          <p:nvPr>
            <p:ph idx="1"/>
          </p:nvPr>
        </p:nvSpPr>
        <p:spPr>
          <a:xfrm>
            <a:off x="838200" y="1251364"/>
            <a:ext cx="10515600" cy="4351338"/>
          </a:xfrm>
        </p:spPr>
        <p:txBody>
          <a:bodyPr vert="horz" lIns="91440" tIns="45720" rIns="91440" bIns="45720" rtlCol="0" anchor="t">
            <a:normAutofit lnSpcReduction="10000"/>
          </a:bodyPr>
          <a:lstStyle/>
          <a:p>
            <a:r>
              <a:rPr lang="en-GB" dirty="0">
                <a:ea typeface="Calibri"/>
                <a:cs typeface="Calibri"/>
              </a:rPr>
              <a:t>A survey of all the outfalls will take place </a:t>
            </a:r>
            <a:r>
              <a:rPr lang="en-GB" b="1" dirty="0">
                <a:ea typeface="Calibri"/>
                <a:cs typeface="Calibri"/>
              </a:rPr>
              <a:t>3 times a year</a:t>
            </a:r>
            <a:r>
              <a:rPr lang="en-GB" dirty="0">
                <a:ea typeface="Calibri"/>
                <a:cs typeface="Calibri"/>
              </a:rPr>
              <a:t> along your stretch of the local watercourse. </a:t>
            </a:r>
          </a:p>
          <a:p>
            <a:endParaRPr lang="en-GB" dirty="0">
              <a:ea typeface="Calibri"/>
              <a:cs typeface="Calibri"/>
            </a:endParaRPr>
          </a:p>
          <a:p>
            <a:r>
              <a:rPr lang="en-GB" dirty="0">
                <a:ea typeface="Calibri"/>
                <a:cs typeface="Calibri"/>
              </a:rPr>
              <a:t>Your assessment answers for each outfall will be converted into an </a:t>
            </a:r>
            <a:r>
              <a:rPr lang="en-GB" b="1" dirty="0">
                <a:ea typeface="Calibri"/>
                <a:cs typeface="Calibri"/>
              </a:rPr>
              <a:t>Impact Score</a:t>
            </a:r>
            <a:r>
              <a:rPr lang="en-GB" dirty="0">
                <a:ea typeface="Calibri"/>
                <a:cs typeface="Calibri"/>
              </a:rPr>
              <a:t> for the outfall. </a:t>
            </a:r>
          </a:p>
          <a:p>
            <a:endParaRPr lang="en-GB" dirty="0">
              <a:ea typeface="Calibri"/>
              <a:cs typeface="Calibri"/>
            </a:endParaRPr>
          </a:p>
          <a:p>
            <a:r>
              <a:rPr lang="en-GB" dirty="0">
                <a:ea typeface="Calibri"/>
                <a:cs typeface="Calibri"/>
              </a:rPr>
              <a:t>Only one form per outfall, please. </a:t>
            </a:r>
            <a:endParaRPr lang="en-GB">
              <a:ea typeface="Calibri"/>
              <a:cs typeface="Calibri"/>
            </a:endParaRPr>
          </a:p>
          <a:p>
            <a:endParaRPr lang="en-GB" dirty="0">
              <a:ea typeface="Calibri"/>
              <a:cs typeface="Calibri"/>
            </a:endParaRPr>
          </a:p>
          <a:p>
            <a:r>
              <a:rPr lang="en-GB" dirty="0">
                <a:ea typeface="Calibri"/>
                <a:cs typeface="Calibri"/>
              </a:rPr>
              <a:t>If you see any changes to an outfall between surveys, record them in </a:t>
            </a:r>
            <a:r>
              <a:rPr lang="en-GB" err="1">
                <a:ea typeface="Calibri"/>
                <a:cs typeface="Calibri"/>
              </a:rPr>
              <a:t>epicollect</a:t>
            </a:r>
            <a:r>
              <a:rPr lang="en-GB" dirty="0">
                <a:ea typeface="Calibri"/>
                <a:cs typeface="Calibri"/>
              </a:rPr>
              <a:t>. </a:t>
            </a:r>
          </a:p>
          <a:p>
            <a:pPr marL="0" indent="0">
              <a:buNone/>
            </a:pPr>
            <a:endParaRPr lang="en-GB" dirty="0">
              <a:solidFill>
                <a:schemeClr val="accent4"/>
              </a:solidFill>
              <a:ea typeface="Calibri"/>
              <a:cs typeface="Calibri"/>
            </a:endParaRPr>
          </a:p>
          <a:p>
            <a:endParaRPr lang="en-GB" dirty="0"/>
          </a:p>
        </p:txBody>
      </p:sp>
      <p:pic>
        <p:nvPicPr>
          <p:cNvPr id="8" name="Picture 7">
            <a:extLst>
              <a:ext uri="{FF2B5EF4-FFF2-40B4-BE49-F238E27FC236}">
                <a16:creationId xmlns:a16="http://schemas.microsoft.com/office/drawing/2014/main" id="{C9812E63-9508-7819-776D-A6A8406E6548}"/>
              </a:ext>
            </a:extLst>
          </p:cNvPr>
          <p:cNvPicPr>
            <a:picLocks noChangeAspect="1"/>
          </p:cNvPicPr>
          <p:nvPr/>
        </p:nvPicPr>
        <p:blipFill>
          <a:blip r:embed="rId3"/>
          <a:stretch>
            <a:fillRect/>
          </a:stretch>
        </p:blipFill>
        <p:spPr>
          <a:xfrm>
            <a:off x="11387752" y="6382532"/>
            <a:ext cx="804248" cy="475468"/>
          </a:xfrm>
          <a:prstGeom prst="rect">
            <a:avLst/>
          </a:prstGeom>
        </p:spPr>
      </p:pic>
      <p:pic>
        <p:nvPicPr>
          <p:cNvPr id="4" name="Picture 3">
            <a:extLst>
              <a:ext uri="{FF2B5EF4-FFF2-40B4-BE49-F238E27FC236}">
                <a16:creationId xmlns:a16="http://schemas.microsoft.com/office/drawing/2014/main" id="{2B826418-B229-2EF3-AA06-11305669100A}"/>
              </a:ext>
            </a:extLst>
          </p:cNvPr>
          <p:cNvPicPr>
            <a:picLocks noChangeAspect="1"/>
          </p:cNvPicPr>
          <p:nvPr/>
        </p:nvPicPr>
        <p:blipFill>
          <a:blip r:embed="rId4"/>
          <a:stretch>
            <a:fillRect/>
          </a:stretch>
        </p:blipFill>
        <p:spPr>
          <a:xfrm>
            <a:off x="10417629" y="6382532"/>
            <a:ext cx="970123" cy="475468"/>
          </a:xfrm>
          <a:prstGeom prst="rect">
            <a:avLst/>
          </a:prstGeom>
        </p:spPr>
      </p:pic>
      <p:pic>
        <p:nvPicPr>
          <p:cNvPr id="5" name="Picture 4" descr="A blue text on a white background&#10;&#10;Description automatically generated">
            <a:extLst>
              <a:ext uri="{FF2B5EF4-FFF2-40B4-BE49-F238E27FC236}">
                <a16:creationId xmlns:a16="http://schemas.microsoft.com/office/drawing/2014/main" id="{921D8550-EA9A-1CC7-F26F-98DD24FB1A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351267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3F7DD-9F58-761D-B315-F1C9C507A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637A4-78CA-29F1-15B0-B09A14331968}"/>
              </a:ext>
            </a:extLst>
          </p:cNvPr>
          <p:cNvSpPr>
            <a:spLocks noGrp="1"/>
          </p:cNvSpPr>
          <p:nvPr>
            <p:ph type="title"/>
          </p:nvPr>
        </p:nvSpPr>
        <p:spPr>
          <a:xfrm>
            <a:off x="1545101" y="135463"/>
            <a:ext cx="9101797" cy="1058252"/>
          </a:xfrm>
        </p:spPr>
        <p:txBody>
          <a:bodyPr>
            <a:normAutofit/>
          </a:bodyPr>
          <a:lstStyle/>
          <a:p>
            <a:pPr algn="ctr"/>
            <a:r>
              <a:rPr lang="en-GB" sz="4000" b="1" dirty="0"/>
              <a:t> Impact score</a:t>
            </a:r>
          </a:p>
        </p:txBody>
      </p:sp>
      <p:pic>
        <p:nvPicPr>
          <p:cNvPr id="8" name="Picture 7">
            <a:extLst>
              <a:ext uri="{FF2B5EF4-FFF2-40B4-BE49-F238E27FC236}">
                <a16:creationId xmlns:a16="http://schemas.microsoft.com/office/drawing/2014/main" id="{C615F185-8C0A-DC27-EDD1-DED2DD50A887}"/>
              </a:ext>
            </a:extLst>
          </p:cNvPr>
          <p:cNvPicPr>
            <a:picLocks noChangeAspect="1"/>
          </p:cNvPicPr>
          <p:nvPr/>
        </p:nvPicPr>
        <p:blipFill>
          <a:blip r:embed="rId2"/>
          <a:stretch>
            <a:fillRect/>
          </a:stretch>
        </p:blipFill>
        <p:spPr>
          <a:xfrm>
            <a:off x="11387752" y="6382532"/>
            <a:ext cx="804248" cy="475468"/>
          </a:xfrm>
          <a:prstGeom prst="rect">
            <a:avLst/>
          </a:prstGeom>
        </p:spPr>
      </p:pic>
      <p:pic>
        <p:nvPicPr>
          <p:cNvPr id="4" name="Picture 3">
            <a:extLst>
              <a:ext uri="{FF2B5EF4-FFF2-40B4-BE49-F238E27FC236}">
                <a16:creationId xmlns:a16="http://schemas.microsoft.com/office/drawing/2014/main" id="{2C3321F3-1B5F-04A1-8D41-5ADBF622712F}"/>
              </a:ext>
            </a:extLst>
          </p:cNvPr>
          <p:cNvPicPr>
            <a:picLocks noChangeAspect="1"/>
          </p:cNvPicPr>
          <p:nvPr/>
        </p:nvPicPr>
        <p:blipFill>
          <a:blip r:embed="rId3"/>
          <a:stretch>
            <a:fillRect/>
          </a:stretch>
        </p:blipFill>
        <p:spPr>
          <a:xfrm>
            <a:off x="10417629" y="6382532"/>
            <a:ext cx="970123" cy="475468"/>
          </a:xfrm>
          <a:prstGeom prst="rect">
            <a:avLst/>
          </a:prstGeom>
        </p:spPr>
      </p:pic>
      <p:pic>
        <p:nvPicPr>
          <p:cNvPr id="5" name="Picture 4" descr="A blue text on a white background&#10;&#10;Description automatically generated">
            <a:extLst>
              <a:ext uri="{FF2B5EF4-FFF2-40B4-BE49-F238E27FC236}">
                <a16:creationId xmlns:a16="http://schemas.microsoft.com/office/drawing/2014/main" id="{93F2FE34-55BF-55D6-ACD4-7168A6494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
        <p:nvSpPr>
          <p:cNvPr id="7" name="Content Placeholder 6">
            <a:extLst>
              <a:ext uri="{FF2B5EF4-FFF2-40B4-BE49-F238E27FC236}">
                <a16:creationId xmlns:a16="http://schemas.microsoft.com/office/drawing/2014/main" id="{1775F8BB-08AB-FD4F-A419-CD86D3648031}"/>
              </a:ext>
            </a:extLst>
          </p:cNvPr>
          <p:cNvSpPr>
            <a:spLocks noGrp="1"/>
          </p:cNvSpPr>
          <p:nvPr>
            <p:ph idx="1"/>
          </p:nvPr>
        </p:nvSpPr>
        <p:spPr>
          <a:xfrm>
            <a:off x="617331" y="2079625"/>
            <a:ext cx="2961862" cy="861600"/>
          </a:xfrm>
        </p:spPr>
        <p:txBody>
          <a:bodyPr vert="horz" lIns="91440" tIns="45720" rIns="91440" bIns="45720" rtlCol="0" anchor="t">
            <a:normAutofit fontScale="92500" lnSpcReduction="10000"/>
          </a:bodyPr>
          <a:lstStyle/>
          <a:p>
            <a:pPr marL="0" indent="0">
              <a:buNone/>
            </a:pPr>
            <a:r>
              <a:rPr lang="en-GB" sz="3200" dirty="0">
                <a:ea typeface="Calibri" panose="020F0502020204030204"/>
                <a:cs typeface="Calibri" panose="020F0502020204030204"/>
              </a:rPr>
              <a:t>Flow coming from the Outfall</a:t>
            </a:r>
          </a:p>
        </p:txBody>
      </p:sp>
      <p:sp>
        <p:nvSpPr>
          <p:cNvPr id="10" name="Content Placeholder 6">
            <a:extLst>
              <a:ext uri="{FF2B5EF4-FFF2-40B4-BE49-F238E27FC236}">
                <a16:creationId xmlns:a16="http://schemas.microsoft.com/office/drawing/2014/main" id="{5F2949AD-7855-318A-F0AD-8A5518671464}"/>
              </a:ext>
            </a:extLst>
          </p:cNvPr>
          <p:cNvSpPr txBox="1">
            <a:spLocks/>
          </p:cNvSpPr>
          <p:nvPr/>
        </p:nvSpPr>
        <p:spPr>
          <a:xfrm>
            <a:off x="4811644" y="2077417"/>
            <a:ext cx="2796209" cy="8616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ea typeface="Calibri" panose="020F0502020204030204"/>
                <a:cs typeface="Calibri" panose="020F0502020204030204"/>
              </a:rPr>
              <a:t>Visual Impact of the Outfall</a:t>
            </a:r>
          </a:p>
        </p:txBody>
      </p:sp>
      <p:sp>
        <p:nvSpPr>
          <p:cNvPr id="12" name="Content Placeholder 6">
            <a:extLst>
              <a:ext uri="{FF2B5EF4-FFF2-40B4-BE49-F238E27FC236}">
                <a16:creationId xmlns:a16="http://schemas.microsoft.com/office/drawing/2014/main" id="{5928CC50-3FDB-DFC6-8EDA-02E6090FDE0F}"/>
              </a:ext>
            </a:extLst>
          </p:cNvPr>
          <p:cNvSpPr txBox="1">
            <a:spLocks/>
          </p:cNvSpPr>
          <p:nvPr/>
        </p:nvSpPr>
        <p:spPr>
          <a:xfrm>
            <a:off x="8520045" y="2075207"/>
            <a:ext cx="2586383" cy="8616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ea typeface="Calibri" panose="020F0502020204030204"/>
                <a:cs typeface="Calibri" panose="020F0502020204030204"/>
              </a:rPr>
              <a:t>Aesthetics of the Outfall</a:t>
            </a:r>
          </a:p>
        </p:txBody>
      </p:sp>
      <p:pic>
        <p:nvPicPr>
          <p:cNvPr id="13" name="Graphic 12" descr="Add with solid fill">
            <a:extLst>
              <a:ext uri="{FF2B5EF4-FFF2-40B4-BE49-F238E27FC236}">
                <a16:creationId xmlns:a16="http://schemas.microsoft.com/office/drawing/2014/main" id="{741B7E69-85BF-8EF3-3879-9C367ABEE0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3670" y="2022061"/>
            <a:ext cx="914400" cy="914400"/>
          </a:xfrm>
          <a:prstGeom prst="rect">
            <a:avLst/>
          </a:prstGeom>
        </p:spPr>
      </p:pic>
      <p:pic>
        <p:nvPicPr>
          <p:cNvPr id="14" name="Graphic 13" descr="Add with solid fill">
            <a:extLst>
              <a:ext uri="{FF2B5EF4-FFF2-40B4-BE49-F238E27FC236}">
                <a16:creationId xmlns:a16="http://schemas.microsoft.com/office/drawing/2014/main" id="{5F5D6BD5-D7C4-C8E3-AFD3-3D878F45FE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83061" y="2077278"/>
            <a:ext cx="914400" cy="914400"/>
          </a:xfrm>
          <a:prstGeom prst="rect">
            <a:avLst/>
          </a:prstGeom>
        </p:spPr>
      </p:pic>
      <p:graphicFrame>
        <p:nvGraphicFramePr>
          <p:cNvPr id="16" name="Table 15">
            <a:extLst>
              <a:ext uri="{FF2B5EF4-FFF2-40B4-BE49-F238E27FC236}">
                <a16:creationId xmlns:a16="http://schemas.microsoft.com/office/drawing/2014/main" id="{AAE63B3D-A28B-79A3-44A3-C6B8E119E908}"/>
              </a:ext>
            </a:extLst>
          </p:cNvPr>
          <p:cNvGraphicFramePr>
            <a:graphicFrameLocks noGrp="1"/>
          </p:cNvGraphicFramePr>
          <p:nvPr>
            <p:extLst>
              <p:ext uri="{D42A27DB-BD31-4B8C-83A1-F6EECF244321}">
                <p14:modId xmlns:p14="http://schemas.microsoft.com/office/powerpoint/2010/main" val="1408501564"/>
              </p:ext>
            </p:extLst>
          </p:nvPr>
        </p:nvGraphicFramePr>
        <p:xfrm>
          <a:off x="4482340" y="3377373"/>
          <a:ext cx="3127929" cy="2595216"/>
        </p:xfrm>
        <a:graphic>
          <a:graphicData uri="http://schemas.openxmlformats.org/drawingml/2006/table">
            <a:tbl>
              <a:tblPr bandRow="1">
                <a:tableStyleId>{37CE84F3-28C3-443E-9E96-99CF82512B78}</a:tableStyleId>
              </a:tblPr>
              <a:tblGrid>
                <a:gridCol w="2645162">
                  <a:extLst>
                    <a:ext uri="{9D8B030D-6E8A-4147-A177-3AD203B41FA5}">
                      <a16:colId xmlns:a16="http://schemas.microsoft.com/office/drawing/2014/main" val="831779585"/>
                    </a:ext>
                  </a:extLst>
                </a:gridCol>
                <a:gridCol w="482767">
                  <a:extLst>
                    <a:ext uri="{9D8B030D-6E8A-4147-A177-3AD203B41FA5}">
                      <a16:colId xmlns:a16="http://schemas.microsoft.com/office/drawing/2014/main" val="2543077362"/>
                    </a:ext>
                  </a:extLst>
                </a:gridCol>
              </a:tblGrid>
              <a:tr h="432536">
                <a:tc gridSpan="2">
                  <a:txBody>
                    <a:bodyPr/>
                    <a:lstStyle/>
                    <a:p>
                      <a:pPr rtl="0" fontAlgn="base">
                        <a:lnSpc>
                          <a:spcPts val="1457"/>
                        </a:lnSpc>
                        <a:spcAft>
                          <a:spcPts val="800"/>
                        </a:spcAft>
                        <a:buNone/>
                      </a:pPr>
                      <a:r>
                        <a:rPr lang="en-GB" sz="1200" dirty="0">
                          <a:solidFill>
                            <a:schemeClr val="tx1"/>
                          </a:solidFill>
                          <a:effectLst/>
                        </a:rPr>
                        <a:t>10. Ranking of the visual impact of the outfall </a:t>
                      </a:r>
                    </a:p>
                  </a:txBody>
                  <a:tcPr marL="66675" marR="66675"/>
                </a:tc>
                <a:tc hMerge="1">
                  <a:txBody>
                    <a:bodyPr/>
                    <a:lstStyle/>
                    <a:p>
                      <a:endParaRPr lang="en-GB"/>
                    </a:p>
                  </a:txBody>
                  <a:tcPr marL="0" marR="0" marT="0" marB="0" horzOverflow="overflow"/>
                </a:tc>
                <a:extLst>
                  <a:ext uri="{0D108BD9-81ED-4DB2-BD59-A6C34878D82A}">
                    <a16:rowId xmlns:a16="http://schemas.microsoft.com/office/drawing/2014/main" val="4232911950"/>
                  </a:ext>
                </a:extLst>
              </a:tr>
              <a:tr h="432536">
                <a:tc>
                  <a:txBody>
                    <a:bodyPr/>
                    <a:lstStyle/>
                    <a:p>
                      <a:pPr rtl="0" fontAlgn="base">
                        <a:lnSpc>
                          <a:spcPts val="1457"/>
                        </a:lnSpc>
                        <a:spcAft>
                          <a:spcPts val="800"/>
                        </a:spcAft>
                        <a:buNone/>
                      </a:pPr>
                      <a:r>
                        <a:rPr lang="en-GB" sz="1200" dirty="0">
                          <a:solidFill>
                            <a:schemeClr val="tx1"/>
                          </a:solidFill>
                          <a:effectLst/>
                        </a:rPr>
                        <a:t>No visible effect </a:t>
                      </a:r>
                    </a:p>
                  </a:txBody>
                  <a:tcPr marL="66675" marR="66675"/>
                </a:tc>
                <a:tc>
                  <a:txBody>
                    <a:bodyPr/>
                    <a:lstStyle/>
                    <a:p>
                      <a:pPr rtl="0" fontAlgn="base">
                        <a:lnSpc>
                          <a:spcPts val="1457"/>
                        </a:lnSpc>
                        <a:spcAft>
                          <a:spcPts val="800"/>
                        </a:spcAft>
                        <a:buNone/>
                      </a:pPr>
                      <a:r>
                        <a:rPr lang="en-GB" sz="1200" dirty="0">
                          <a:solidFill>
                            <a:schemeClr val="tx1"/>
                          </a:solidFill>
                          <a:effectLst/>
                        </a:rPr>
                        <a:t>0 </a:t>
                      </a:r>
                    </a:p>
                  </a:txBody>
                  <a:tcPr marL="66675" marR="66675"/>
                </a:tc>
                <a:extLst>
                  <a:ext uri="{0D108BD9-81ED-4DB2-BD59-A6C34878D82A}">
                    <a16:rowId xmlns:a16="http://schemas.microsoft.com/office/drawing/2014/main" val="2510147778"/>
                  </a:ext>
                </a:extLst>
              </a:tr>
              <a:tr h="432536">
                <a:tc>
                  <a:txBody>
                    <a:bodyPr/>
                    <a:lstStyle/>
                    <a:p>
                      <a:pPr rtl="0" fontAlgn="base">
                        <a:lnSpc>
                          <a:spcPts val="1457"/>
                        </a:lnSpc>
                        <a:spcAft>
                          <a:spcPts val="800"/>
                        </a:spcAft>
                        <a:buNone/>
                      </a:pPr>
                      <a:r>
                        <a:rPr lang="en-GB" sz="1200" dirty="0">
                          <a:solidFill>
                            <a:schemeClr val="tx1"/>
                          </a:solidFill>
                          <a:effectLst/>
                        </a:rPr>
                        <a:t>Within 2m of the outfall </a:t>
                      </a:r>
                    </a:p>
                  </a:txBody>
                  <a:tcPr marL="66675" marR="66675"/>
                </a:tc>
                <a:tc>
                  <a:txBody>
                    <a:bodyPr/>
                    <a:lstStyle/>
                    <a:p>
                      <a:pPr rtl="0" fontAlgn="base">
                        <a:lnSpc>
                          <a:spcPts val="1457"/>
                        </a:lnSpc>
                        <a:spcAft>
                          <a:spcPts val="800"/>
                        </a:spcAft>
                        <a:buNone/>
                      </a:pPr>
                      <a:r>
                        <a:rPr lang="en-GB" sz="1200" dirty="0">
                          <a:solidFill>
                            <a:schemeClr val="tx1"/>
                          </a:solidFill>
                          <a:effectLst/>
                        </a:rPr>
                        <a:t>2 </a:t>
                      </a:r>
                    </a:p>
                  </a:txBody>
                  <a:tcPr marL="66675" marR="66675"/>
                </a:tc>
                <a:extLst>
                  <a:ext uri="{0D108BD9-81ED-4DB2-BD59-A6C34878D82A}">
                    <a16:rowId xmlns:a16="http://schemas.microsoft.com/office/drawing/2014/main" val="2666393953"/>
                  </a:ext>
                </a:extLst>
              </a:tr>
              <a:tr h="432536">
                <a:tc>
                  <a:txBody>
                    <a:bodyPr/>
                    <a:lstStyle/>
                    <a:p>
                      <a:pPr rtl="0" fontAlgn="base">
                        <a:lnSpc>
                          <a:spcPts val="1457"/>
                        </a:lnSpc>
                        <a:spcAft>
                          <a:spcPts val="800"/>
                        </a:spcAft>
                        <a:buNone/>
                      </a:pPr>
                      <a:r>
                        <a:rPr lang="en-GB" sz="1200" dirty="0">
                          <a:solidFill>
                            <a:schemeClr val="tx1"/>
                          </a:solidFill>
                          <a:effectLst/>
                        </a:rPr>
                        <a:t>Impact 2 to 10m </a:t>
                      </a:r>
                    </a:p>
                  </a:txBody>
                  <a:tcPr marL="66675" marR="66675"/>
                </a:tc>
                <a:tc>
                  <a:txBody>
                    <a:bodyPr/>
                    <a:lstStyle/>
                    <a:p>
                      <a:pPr rtl="0" fontAlgn="base">
                        <a:lnSpc>
                          <a:spcPts val="1457"/>
                        </a:lnSpc>
                        <a:spcAft>
                          <a:spcPts val="800"/>
                        </a:spcAft>
                        <a:buNone/>
                      </a:pPr>
                      <a:r>
                        <a:rPr lang="en-GB" sz="1200" dirty="0">
                          <a:solidFill>
                            <a:schemeClr val="tx1"/>
                          </a:solidFill>
                          <a:effectLst/>
                        </a:rPr>
                        <a:t>4 </a:t>
                      </a:r>
                    </a:p>
                  </a:txBody>
                  <a:tcPr marL="66675" marR="66675"/>
                </a:tc>
                <a:extLst>
                  <a:ext uri="{0D108BD9-81ED-4DB2-BD59-A6C34878D82A}">
                    <a16:rowId xmlns:a16="http://schemas.microsoft.com/office/drawing/2014/main" val="1044039307"/>
                  </a:ext>
                </a:extLst>
              </a:tr>
              <a:tr h="432536">
                <a:tc>
                  <a:txBody>
                    <a:bodyPr/>
                    <a:lstStyle/>
                    <a:p>
                      <a:pPr rtl="0" fontAlgn="base">
                        <a:lnSpc>
                          <a:spcPts val="1457"/>
                        </a:lnSpc>
                        <a:spcAft>
                          <a:spcPts val="800"/>
                        </a:spcAft>
                        <a:buNone/>
                      </a:pPr>
                      <a:r>
                        <a:rPr lang="en-GB" sz="1200" dirty="0">
                          <a:solidFill>
                            <a:schemeClr val="tx1"/>
                          </a:solidFill>
                          <a:effectLst/>
                        </a:rPr>
                        <a:t>Impact 10-30m  </a:t>
                      </a:r>
                    </a:p>
                  </a:txBody>
                  <a:tcPr marL="66675" marR="66675"/>
                </a:tc>
                <a:tc>
                  <a:txBody>
                    <a:bodyPr/>
                    <a:lstStyle/>
                    <a:p>
                      <a:pPr rtl="0" fontAlgn="base">
                        <a:lnSpc>
                          <a:spcPts val="1457"/>
                        </a:lnSpc>
                        <a:spcAft>
                          <a:spcPts val="800"/>
                        </a:spcAft>
                        <a:buNone/>
                      </a:pPr>
                      <a:r>
                        <a:rPr lang="en-GB" sz="1200" dirty="0">
                          <a:solidFill>
                            <a:schemeClr val="tx1"/>
                          </a:solidFill>
                          <a:effectLst/>
                        </a:rPr>
                        <a:t>6 </a:t>
                      </a:r>
                    </a:p>
                  </a:txBody>
                  <a:tcPr marL="66675" marR="66675"/>
                </a:tc>
                <a:extLst>
                  <a:ext uri="{0D108BD9-81ED-4DB2-BD59-A6C34878D82A}">
                    <a16:rowId xmlns:a16="http://schemas.microsoft.com/office/drawing/2014/main" val="3274592584"/>
                  </a:ext>
                </a:extLst>
              </a:tr>
              <a:tr h="432536">
                <a:tc>
                  <a:txBody>
                    <a:bodyPr/>
                    <a:lstStyle/>
                    <a:p>
                      <a:pPr rtl="0" fontAlgn="base">
                        <a:lnSpc>
                          <a:spcPts val="1457"/>
                        </a:lnSpc>
                        <a:spcAft>
                          <a:spcPts val="800"/>
                        </a:spcAft>
                        <a:buNone/>
                      </a:pPr>
                      <a:r>
                        <a:rPr lang="en-GB" sz="1200" dirty="0">
                          <a:solidFill>
                            <a:schemeClr val="tx1"/>
                          </a:solidFill>
                          <a:effectLst/>
                        </a:rPr>
                        <a:t>Impact greater than 30m </a:t>
                      </a:r>
                    </a:p>
                  </a:txBody>
                  <a:tcPr marL="66675" marR="66675"/>
                </a:tc>
                <a:tc>
                  <a:txBody>
                    <a:bodyPr/>
                    <a:lstStyle/>
                    <a:p>
                      <a:pPr rtl="0" fontAlgn="base">
                        <a:lnSpc>
                          <a:spcPts val="1457"/>
                        </a:lnSpc>
                        <a:spcAft>
                          <a:spcPts val="800"/>
                        </a:spcAft>
                        <a:buNone/>
                      </a:pPr>
                      <a:r>
                        <a:rPr lang="en-GB" sz="1200" dirty="0">
                          <a:solidFill>
                            <a:schemeClr val="tx1"/>
                          </a:solidFill>
                          <a:effectLst/>
                        </a:rPr>
                        <a:t>10 </a:t>
                      </a:r>
                    </a:p>
                  </a:txBody>
                  <a:tcPr marL="66675" marR="66675"/>
                </a:tc>
                <a:extLst>
                  <a:ext uri="{0D108BD9-81ED-4DB2-BD59-A6C34878D82A}">
                    <a16:rowId xmlns:a16="http://schemas.microsoft.com/office/drawing/2014/main" val="844346069"/>
                  </a:ext>
                </a:extLst>
              </a:tr>
            </a:tbl>
          </a:graphicData>
        </a:graphic>
      </p:graphicFrame>
      <p:graphicFrame>
        <p:nvGraphicFramePr>
          <p:cNvPr id="18" name="Table 17">
            <a:extLst>
              <a:ext uri="{FF2B5EF4-FFF2-40B4-BE49-F238E27FC236}">
                <a16:creationId xmlns:a16="http://schemas.microsoft.com/office/drawing/2014/main" id="{7EF19C93-0FDB-2F34-17A9-34E217E58E49}"/>
              </a:ext>
            </a:extLst>
          </p:cNvPr>
          <p:cNvGraphicFramePr>
            <a:graphicFrameLocks noGrp="1"/>
          </p:cNvGraphicFramePr>
          <p:nvPr>
            <p:extLst>
              <p:ext uri="{D42A27DB-BD31-4B8C-83A1-F6EECF244321}">
                <p14:modId xmlns:p14="http://schemas.microsoft.com/office/powerpoint/2010/main" val="2474018298"/>
              </p:ext>
            </p:extLst>
          </p:nvPr>
        </p:nvGraphicFramePr>
        <p:xfrm>
          <a:off x="8387550" y="3460473"/>
          <a:ext cx="3268788" cy="2573709"/>
        </p:xfrm>
        <a:graphic>
          <a:graphicData uri="http://schemas.openxmlformats.org/drawingml/2006/table">
            <a:tbl>
              <a:tblPr bandRow="1">
                <a:tableStyleId>{37CE84F3-28C3-443E-9E96-99CF82512B78}</a:tableStyleId>
              </a:tblPr>
              <a:tblGrid>
                <a:gridCol w="2743447">
                  <a:extLst>
                    <a:ext uri="{9D8B030D-6E8A-4147-A177-3AD203B41FA5}">
                      <a16:colId xmlns:a16="http://schemas.microsoft.com/office/drawing/2014/main" val="3367631265"/>
                    </a:ext>
                  </a:extLst>
                </a:gridCol>
                <a:gridCol w="525341">
                  <a:extLst>
                    <a:ext uri="{9D8B030D-6E8A-4147-A177-3AD203B41FA5}">
                      <a16:colId xmlns:a16="http://schemas.microsoft.com/office/drawing/2014/main" val="344252568"/>
                    </a:ext>
                  </a:extLst>
                </a:gridCol>
              </a:tblGrid>
              <a:tr h="349372">
                <a:tc gridSpan="2">
                  <a:txBody>
                    <a:bodyPr/>
                    <a:lstStyle/>
                    <a:p>
                      <a:pPr rtl="0" fontAlgn="base">
                        <a:lnSpc>
                          <a:spcPts val="1538"/>
                        </a:lnSpc>
                        <a:spcAft>
                          <a:spcPts val="800"/>
                        </a:spcAft>
                        <a:buNone/>
                      </a:pPr>
                      <a:r>
                        <a:rPr lang="en-GB" sz="1200" dirty="0">
                          <a:solidFill>
                            <a:schemeClr val="tx1"/>
                          </a:solidFill>
                          <a:effectLst/>
                        </a:rPr>
                        <a:t>11. Ranking of the aesthetics of the outfall </a:t>
                      </a:r>
                      <a:endParaRPr lang="en-GB" sz="1200">
                        <a:solidFill>
                          <a:schemeClr val="tx1"/>
                        </a:solidFill>
                        <a:effectLst/>
                      </a:endParaRPr>
                    </a:p>
                  </a:txBody>
                  <a:tcPr marL="66675" marR="66675"/>
                </a:tc>
                <a:tc hMerge="1">
                  <a:txBody>
                    <a:bodyPr/>
                    <a:lstStyle/>
                    <a:p>
                      <a:endParaRPr lang="en-GB"/>
                    </a:p>
                  </a:txBody>
                  <a:tcPr marL="0" marR="0" marT="0" marB="0" horzOverflow="overflow"/>
                </a:tc>
                <a:extLst>
                  <a:ext uri="{0D108BD9-81ED-4DB2-BD59-A6C34878D82A}">
                    <a16:rowId xmlns:a16="http://schemas.microsoft.com/office/drawing/2014/main" val="1406640041"/>
                  </a:ext>
                </a:extLst>
              </a:tr>
              <a:tr h="349372">
                <a:tc>
                  <a:txBody>
                    <a:bodyPr/>
                    <a:lstStyle/>
                    <a:p>
                      <a:pPr rtl="0" fontAlgn="base">
                        <a:lnSpc>
                          <a:spcPts val="1538"/>
                        </a:lnSpc>
                        <a:spcAft>
                          <a:spcPts val="800"/>
                        </a:spcAft>
                        <a:buNone/>
                      </a:pPr>
                      <a:r>
                        <a:rPr lang="en-GB" sz="1200" dirty="0">
                          <a:solidFill>
                            <a:schemeClr val="tx1"/>
                          </a:solidFill>
                          <a:effectLst/>
                        </a:rPr>
                        <a:t>No odour or visible aesthetics </a:t>
                      </a:r>
                      <a:endParaRPr lang="en-GB" sz="1200">
                        <a:solidFill>
                          <a:schemeClr val="tx1"/>
                        </a:solidFill>
                        <a:effectLst/>
                      </a:endParaRPr>
                    </a:p>
                  </a:txBody>
                  <a:tcPr marL="66675" marR="66675"/>
                </a:tc>
                <a:tc>
                  <a:txBody>
                    <a:bodyPr/>
                    <a:lstStyle/>
                    <a:p>
                      <a:pPr rtl="0" fontAlgn="base">
                        <a:lnSpc>
                          <a:spcPts val="1538"/>
                        </a:lnSpc>
                        <a:spcAft>
                          <a:spcPts val="800"/>
                        </a:spcAft>
                        <a:buNone/>
                      </a:pPr>
                      <a:r>
                        <a:rPr lang="en-GB" sz="1200" dirty="0">
                          <a:solidFill>
                            <a:schemeClr val="tx1"/>
                          </a:solidFill>
                          <a:effectLst/>
                        </a:rPr>
                        <a:t>0 </a:t>
                      </a:r>
                      <a:endParaRPr lang="en-GB" sz="1200">
                        <a:solidFill>
                          <a:schemeClr val="tx1"/>
                        </a:solidFill>
                        <a:effectLst/>
                      </a:endParaRPr>
                    </a:p>
                  </a:txBody>
                  <a:tcPr marL="66675" marR="66675"/>
                </a:tc>
                <a:extLst>
                  <a:ext uri="{0D108BD9-81ED-4DB2-BD59-A6C34878D82A}">
                    <a16:rowId xmlns:a16="http://schemas.microsoft.com/office/drawing/2014/main" val="3318684707"/>
                  </a:ext>
                </a:extLst>
              </a:tr>
              <a:tr h="349372">
                <a:tc>
                  <a:txBody>
                    <a:bodyPr/>
                    <a:lstStyle/>
                    <a:p>
                      <a:pPr rtl="0" fontAlgn="base">
                        <a:lnSpc>
                          <a:spcPts val="1538"/>
                        </a:lnSpc>
                        <a:spcAft>
                          <a:spcPts val="800"/>
                        </a:spcAft>
                        <a:buNone/>
                      </a:pPr>
                      <a:r>
                        <a:rPr lang="en-GB" sz="1200" dirty="0">
                          <a:solidFill>
                            <a:schemeClr val="tx1"/>
                          </a:solidFill>
                          <a:effectLst/>
                        </a:rPr>
                        <a:t>Faint smell, slight discolouration </a:t>
                      </a:r>
                      <a:endParaRPr lang="en-GB" sz="1200">
                        <a:solidFill>
                          <a:schemeClr val="tx1"/>
                        </a:solidFill>
                        <a:effectLst/>
                      </a:endParaRPr>
                    </a:p>
                  </a:txBody>
                  <a:tcPr marL="66675" marR="66675"/>
                </a:tc>
                <a:tc>
                  <a:txBody>
                    <a:bodyPr/>
                    <a:lstStyle/>
                    <a:p>
                      <a:pPr rtl="0" fontAlgn="base">
                        <a:lnSpc>
                          <a:spcPts val="1538"/>
                        </a:lnSpc>
                        <a:spcAft>
                          <a:spcPts val="800"/>
                        </a:spcAft>
                        <a:buNone/>
                      </a:pPr>
                      <a:r>
                        <a:rPr lang="en-GB" sz="1200" dirty="0">
                          <a:solidFill>
                            <a:schemeClr val="tx1"/>
                          </a:solidFill>
                          <a:effectLst/>
                        </a:rPr>
                        <a:t>2 </a:t>
                      </a:r>
                      <a:endParaRPr lang="en-GB" sz="1200">
                        <a:solidFill>
                          <a:schemeClr val="tx1"/>
                        </a:solidFill>
                        <a:effectLst/>
                      </a:endParaRPr>
                    </a:p>
                  </a:txBody>
                  <a:tcPr marL="66675" marR="66675"/>
                </a:tc>
                <a:extLst>
                  <a:ext uri="{0D108BD9-81ED-4DB2-BD59-A6C34878D82A}">
                    <a16:rowId xmlns:a16="http://schemas.microsoft.com/office/drawing/2014/main" val="1972264904"/>
                  </a:ext>
                </a:extLst>
              </a:tr>
              <a:tr h="582288">
                <a:tc>
                  <a:txBody>
                    <a:bodyPr/>
                    <a:lstStyle/>
                    <a:p>
                      <a:pPr rtl="0" fontAlgn="base">
                        <a:lnSpc>
                          <a:spcPts val="1538"/>
                        </a:lnSpc>
                        <a:spcAft>
                          <a:spcPts val="800"/>
                        </a:spcAft>
                        <a:buNone/>
                      </a:pPr>
                      <a:r>
                        <a:rPr lang="en-GB" sz="1200" dirty="0">
                          <a:solidFill>
                            <a:schemeClr val="tx1"/>
                          </a:solidFill>
                          <a:effectLst/>
                        </a:rPr>
                        <a:t>Mild smell, mild discolouration, small coverage of sewage fungus </a:t>
                      </a:r>
                      <a:endParaRPr lang="en-GB" sz="1200">
                        <a:solidFill>
                          <a:schemeClr val="tx1"/>
                        </a:solidFill>
                        <a:effectLst/>
                      </a:endParaRPr>
                    </a:p>
                  </a:txBody>
                  <a:tcPr marL="66675" marR="66675"/>
                </a:tc>
                <a:tc>
                  <a:txBody>
                    <a:bodyPr/>
                    <a:lstStyle/>
                    <a:p>
                      <a:pPr rtl="0" fontAlgn="base">
                        <a:lnSpc>
                          <a:spcPts val="1538"/>
                        </a:lnSpc>
                        <a:spcAft>
                          <a:spcPts val="800"/>
                        </a:spcAft>
                        <a:buNone/>
                      </a:pPr>
                      <a:r>
                        <a:rPr lang="en-GB" sz="1200" dirty="0">
                          <a:solidFill>
                            <a:schemeClr val="tx1"/>
                          </a:solidFill>
                          <a:effectLst/>
                        </a:rPr>
                        <a:t>4 </a:t>
                      </a:r>
                      <a:endParaRPr lang="en-GB" sz="1200">
                        <a:solidFill>
                          <a:schemeClr val="tx1"/>
                        </a:solidFill>
                        <a:effectLst/>
                      </a:endParaRPr>
                    </a:p>
                  </a:txBody>
                  <a:tcPr marL="66675" marR="66675"/>
                </a:tc>
                <a:extLst>
                  <a:ext uri="{0D108BD9-81ED-4DB2-BD59-A6C34878D82A}">
                    <a16:rowId xmlns:a16="http://schemas.microsoft.com/office/drawing/2014/main" val="727924761"/>
                  </a:ext>
                </a:extLst>
              </a:tr>
              <a:tr h="593933">
                <a:tc>
                  <a:txBody>
                    <a:bodyPr/>
                    <a:lstStyle/>
                    <a:p>
                      <a:pPr rtl="0" fontAlgn="base">
                        <a:lnSpc>
                          <a:spcPts val="1538"/>
                        </a:lnSpc>
                        <a:spcAft>
                          <a:spcPts val="800"/>
                        </a:spcAft>
                        <a:buNone/>
                      </a:pPr>
                      <a:r>
                        <a:rPr lang="en-GB" sz="1200" dirty="0">
                          <a:solidFill>
                            <a:schemeClr val="tx1"/>
                          </a:solidFill>
                          <a:effectLst/>
                        </a:rPr>
                        <a:t>Strong smell, strong discolouration, large coverage of sewage fungus and/or litter </a:t>
                      </a:r>
                      <a:endParaRPr lang="en-GB" sz="1200">
                        <a:solidFill>
                          <a:schemeClr val="tx1"/>
                        </a:solidFill>
                        <a:effectLst/>
                      </a:endParaRPr>
                    </a:p>
                  </a:txBody>
                  <a:tcPr marL="66675" marR="66675"/>
                </a:tc>
                <a:tc>
                  <a:txBody>
                    <a:bodyPr/>
                    <a:lstStyle/>
                    <a:p>
                      <a:pPr rtl="0" fontAlgn="base">
                        <a:lnSpc>
                          <a:spcPts val="1538"/>
                        </a:lnSpc>
                        <a:spcAft>
                          <a:spcPts val="800"/>
                        </a:spcAft>
                        <a:buNone/>
                      </a:pPr>
                      <a:r>
                        <a:rPr lang="en-GB" sz="1200" dirty="0">
                          <a:solidFill>
                            <a:schemeClr val="tx1"/>
                          </a:solidFill>
                          <a:effectLst/>
                        </a:rPr>
                        <a:t>6 </a:t>
                      </a:r>
                      <a:endParaRPr lang="en-GB" sz="1200">
                        <a:solidFill>
                          <a:schemeClr val="tx1"/>
                        </a:solidFill>
                        <a:effectLst/>
                      </a:endParaRPr>
                    </a:p>
                  </a:txBody>
                  <a:tcPr marL="66675" marR="66675"/>
                </a:tc>
                <a:extLst>
                  <a:ext uri="{0D108BD9-81ED-4DB2-BD59-A6C34878D82A}">
                    <a16:rowId xmlns:a16="http://schemas.microsoft.com/office/drawing/2014/main" val="1011848963"/>
                  </a:ext>
                </a:extLst>
              </a:tr>
              <a:tr h="349372">
                <a:tc>
                  <a:txBody>
                    <a:bodyPr/>
                    <a:lstStyle/>
                    <a:p>
                      <a:pPr rtl="0" fontAlgn="base">
                        <a:lnSpc>
                          <a:spcPts val="1538"/>
                        </a:lnSpc>
                        <a:spcAft>
                          <a:spcPts val="800"/>
                        </a:spcAft>
                        <a:buNone/>
                      </a:pPr>
                      <a:r>
                        <a:rPr lang="en-GB" sz="1200" dirty="0">
                          <a:solidFill>
                            <a:schemeClr val="tx1"/>
                          </a:solidFill>
                          <a:effectLst/>
                        </a:rPr>
                        <a:t>Gross smell, gross sewage </a:t>
                      </a:r>
                      <a:endParaRPr lang="en-GB" sz="1200">
                        <a:solidFill>
                          <a:schemeClr val="tx1"/>
                        </a:solidFill>
                        <a:effectLst/>
                      </a:endParaRPr>
                    </a:p>
                  </a:txBody>
                  <a:tcPr marL="66675" marR="66675"/>
                </a:tc>
                <a:tc>
                  <a:txBody>
                    <a:bodyPr/>
                    <a:lstStyle/>
                    <a:p>
                      <a:pPr rtl="0" fontAlgn="base">
                        <a:lnSpc>
                          <a:spcPts val="1538"/>
                        </a:lnSpc>
                        <a:spcAft>
                          <a:spcPts val="800"/>
                        </a:spcAft>
                        <a:buNone/>
                      </a:pPr>
                      <a:r>
                        <a:rPr lang="en-GB" sz="1200" dirty="0">
                          <a:solidFill>
                            <a:schemeClr val="tx1"/>
                          </a:solidFill>
                          <a:effectLst/>
                        </a:rPr>
                        <a:t>10 </a:t>
                      </a:r>
                      <a:endParaRPr lang="en-GB" sz="1200">
                        <a:solidFill>
                          <a:schemeClr val="tx1"/>
                        </a:solidFill>
                        <a:effectLst/>
                      </a:endParaRPr>
                    </a:p>
                  </a:txBody>
                  <a:tcPr marL="66675" marR="66675"/>
                </a:tc>
                <a:extLst>
                  <a:ext uri="{0D108BD9-81ED-4DB2-BD59-A6C34878D82A}">
                    <a16:rowId xmlns:a16="http://schemas.microsoft.com/office/drawing/2014/main" val="2092026854"/>
                  </a:ext>
                </a:extLst>
              </a:tr>
            </a:tbl>
          </a:graphicData>
        </a:graphic>
      </p:graphicFrame>
      <p:graphicFrame>
        <p:nvGraphicFramePr>
          <p:cNvPr id="20" name="Table 19">
            <a:extLst>
              <a:ext uri="{FF2B5EF4-FFF2-40B4-BE49-F238E27FC236}">
                <a16:creationId xmlns:a16="http://schemas.microsoft.com/office/drawing/2014/main" id="{E5E16C5B-D724-0225-4A4B-496EA67A0739}"/>
              </a:ext>
            </a:extLst>
          </p:cNvPr>
          <p:cNvGraphicFramePr>
            <a:graphicFrameLocks noGrp="1"/>
          </p:cNvGraphicFramePr>
          <p:nvPr>
            <p:extLst>
              <p:ext uri="{D42A27DB-BD31-4B8C-83A1-F6EECF244321}">
                <p14:modId xmlns:p14="http://schemas.microsoft.com/office/powerpoint/2010/main" val="967562463"/>
              </p:ext>
            </p:extLst>
          </p:nvPr>
        </p:nvGraphicFramePr>
        <p:xfrm>
          <a:off x="342347" y="3324086"/>
          <a:ext cx="3279474" cy="2707000"/>
        </p:xfrm>
        <a:graphic>
          <a:graphicData uri="http://schemas.openxmlformats.org/drawingml/2006/table">
            <a:tbl>
              <a:tblPr bandRow="1">
                <a:tableStyleId>{37CE84F3-28C3-443E-9E96-99CF82512B78}</a:tableStyleId>
              </a:tblPr>
              <a:tblGrid>
                <a:gridCol w="2756681">
                  <a:extLst>
                    <a:ext uri="{9D8B030D-6E8A-4147-A177-3AD203B41FA5}">
                      <a16:colId xmlns:a16="http://schemas.microsoft.com/office/drawing/2014/main" val="3166936825"/>
                    </a:ext>
                  </a:extLst>
                </a:gridCol>
                <a:gridCol w="522793">
                  <a:extLst>
                    <a:ext uri="{9D8B030D-6E8A-4147-A177-3AD203B41FA5}">
                      <a16:colId xmlns:a16="http://schemas.microsoft.com/office/drawing/2014/main" val="3191172483"/>
                    </a:ext>
                  </a:extLst>
                </a:gridCol>
              </a:tblGrid>
              <a:tr h="308692">
                <a:tc gridSpan="2">
                  <a:txBody>
                    <a:bodyPr/>
                    <a:lstStyle/>
                    <a:p>
                      <a:pPr algn="just" rtl="0" fontAlgn="base">
                        <a:lnSpc>
                          <a:spcPts val="1538"/>
                        </a:lnSpc>
                        <a:buNone/>
                      </a:pPr>
                      <a:r>
                        <a:rPr lang="en-GB" sz="1100" dirty="0">
                          <a:solidFill>
                            <a:srgbClr val="FFFFFF"/>
                          </a:solidFill>
                          <a:effectLst/>
                        </a:rPr>
                        <a:t>  </a:t>
                      </a:r>
                      <a:r>
                        <a:rPr lang="en-GB" sz="1200" dirty="0">
                          <a:solidFill>
                            <a:srgbClr val="FFFFFF"/>
                          </a:solidFill>
                          <a:effectLst/>
                        </a:rPr>
                        <a:t>9. Ranking of the flow coming out of the outfall </a:t>
                      </a:r>
                      <a:endParaRPr lang="en-GB">
                        <a:solidFill>
                          <a:srgbClr val="FFFFFF"/>
                        </a:solidFill>
                        <a:effectLst/>
                      </a:endParaRPr>
                    </a:p>
                  </a:txBody>
                  <a:tcPr marL="66675" marR="66675"/>
                </a:tc>
                <a:tc hMerge="1">
                  <a:txBody>
                    <a:bodyPr/>
                    <a:lstStyle/>
                    <a:p>
                      <a:endParaRPr lang="en-US"/>
                    </a:p>
                  </a:txBody>
                  <a:tcPr marL="0" marR="0" marT="0" marB="0" horzOverflow="overflow"/>
                </a:tc>
                <a:extLst>
                  <a:ext uri="{0D108BD9-81ED-4DB2-BD59-A6C34878D82A}">
                    <a16:rowId xmlns:a16="http://schemas.microsoft.com/office/drawing/2014/main" val="3728443286"/>
                  </a:ext>
                </a:extLst>
              </a:tr>
              <a:tr h="308692">
                <a:tc>
                  <a:txBody>
                    <a:bodyPr/>
                    <a:lstStyle/>
                    <a:p>
                      <a:pPr algn="just" rtl="0" fontAlgn="base">
                        <a:lnSpc>
                          <a:spcPts val="1538"/>
                        </a:lnSpc>
                        <a:buNone/>
                      </a:pPr>
                      <a:r>
                        <a:rPr lang="en-GB" sz="1200" dirty="0">
                          <a:solidFill>
                            <a:srgbClr val="FFFFFF"/>
                          </a:solidFill>
                          <a:effectLst/>
                        </a:rPr>
                        <a:t>No flow </a:t>
                      </a:r>
                      <a:endParaRPr lang="en-GB">
                        <a:solidFill>
                          <a:srgbClr val="FFFFFF"/>
                        </a:solidFill>
                        <a:effectLst/>
                      </a:endParaRPr>
                    </a:p>
                  </a:txBody>
                  <a:tcPr marL="66675" marR="66675"/>
                </a:tc>
                <a:tc>
                  <a:txBody>
                    <a:bodyPr/>
                    <a:lstStyle/>
                    <a:p>
                      <a:pPr algn="just" rtl="0" fontAlgn="base">
                        <a:lnSpc>
                          <a:spcPts val="1538"/>
                        </a:lnSpc>
                        <a:buNone/>
                      </a:pPr>
                      <a:r>
                        <a:rPr lang="en-GB" sz="1200" dirty="0">
                          <a:solidFill>
                            <a:srgbClr val="FFFFFF"/>
                          </a:solidFill>
                          <a:effectLst/>
                        </a:rPr>
                        <a:t>0 </a:t>
                      </a:r>
                      <a:endParaRPr lang="en-GB">
                        <a:solidFill>
                          <a:srgbClr val="FFFFFF"/>
                        </a:solidFill>
                        <a:effectLst/>
                      </a:endParaRPr>
                    </a:p>
                  </a:txBody>
                  <a:tcPr marL="66675" marR="66675"/>
                </a:tc>
                <a:extLst>
                  <a:ext uri="{0D108BD9-81ED-4DB2-BD59-A6C34878D82A}">
                    <a16:rowId xmlns:a16="http://schemas.microsoft.com/office/drawing/2014/main" val="174987844"/>
                  </a:ext>
                </a:extLst>
              </a:tr>
              <a:tr h="522404">
                <a:tc>
                  <a:txBody>
                    <a:bodyPr/>
                    <a:lstStyle/>
                    <a:p>
                      <a:pPr algn="just" rtl="0" fontAlgn="base">
                        <a:lnSpc>
                          <a:spcPts val="1538"/>
                        </a:lnSpc>
                        <a:buNone/>
                      </a:pPr>
                      <a:r>
                        <a:rPr lang="en-GB" sz="1200" dirty="0">
                          <a:solidFill>
                            <a:srgbClr val="FFFFFF"/>
                          </a:solidFill>
                          <a:effectLst/>
                        </a:rPr>
                        <a:t>Trickle: &lt; 0.1 l/s (or enough to fill a teacup in a minute)  </a:t>
                      </a:r>
                      <a:endParaRPr lang="en-GB">
                        <a:solidFill>
                          <a:srgbClr val="FFFFFF"/>
                        </a:solidFill>
                        <a:effectLst/>
                      </a:endParaRPr>
                    </a:p>
                  </a:txBody>
                  <a:tcPr marL="66675" marR="66675"/>
                </a:tc>
                <a:tc>
                  <a:txBody>
                    <a:bodyPr/>
                    <a:lstStyle/>
                    <a:p>
                      <a:pPr algn="just" rtl="0" fontAlgn="base">
                        <a:lnSpc>
                          <a:spcPts val="1538"/>
                        </a:lnSpc>
                        <a:buNone/>
                      </a:pPr>
                      <a:r>
                        <a:rPr lang="en-GB" sz="1200" dirty="0">
                          <a:solidFill>
                            <a:srgbClr val="FFFFFF"/>
                          </a:solidFill>
                          <a:effectLst/>
                        </a:rPr>
                        <a:t>1 </a:t>
                      </a:r>
                      <a:endParaRPr lang="en-GB">
                        <a:solidFill>
                          <a:srgbClr val="FFFFFF"/>
                        </a:solidFill>
                        <a:effectLst/>
                      </a:endParaRPr>
                    </a:p>
                  </a:txBody>
                  <a:tcPr marL="66675" marR="66675"/>
                </a:tc>
                <a:extLst>
                  <a:ext uri="{0D108BD9-81ED-4DB2-BD59-A6C34878D82A}">
                    <a16:rowId xmlns:a16="http://schemas.microsoft.com/office/drawing/2014/main" val="3021103718"/>
                  </a:ext>
                </a:extLst>
              </a:tr>
              <a:tr h="522404">
                <a:tc>
                  <a:txBody>
                    <a:bodyPr/>
                    <a:lstStyle/>
                    <a:p>
                      <a:pPr algn="just" rtl="0" fontAlgn="base">
                        <a:lnSpc>
                          <a:spcPts val="1538"/>
                        </a:lnSpc>
                        <a:buNone/>
                      </a:pPr>
                      <a:r>
                        <a:rPr lang="en-GB" sz="1200" dirty="0">
                          <a:solidFill>
                            <a:srgbClr val="FFFFFF"/>
                          </a:solidFill>
                          <a:effectLst/>
                        </a:rPr>
                        <a:t>Low flow: Between 0.1 and 1 l/s (or enough to fill a bucket in a minute) </a:t>
                      </a:r>
                      <a:endParaRPr lang="en-GB">
                        <a:solidFill>
                          <a:srgbClr val="FFFFFF"/>
                        </a:solidFill>
                        <a:effectLst/>
                      </a:endParaRPr>
                    </a:p>
                  </a:txBody>
                  <a:tcPr marL="66675" marR="66675"/>
                </a:tc>
                <a:tc>
                  <a:txBody>
                    <a:bodyPr/>
                    <a:lstStyle/>
                    <a:p>
                      <a:pPr algn="just" rtl="0" fontAlgn="base">
                        <a:lnSpc>
                          <a:spcPts val="1538"/>
                        </a:lnSpc>
                        <a:buNone/>
                      </a:pPr>
                      <a:r>
                        <a:rPr lang="en-GB" sz="1200" dirty="0">
                          <a:solidFill>
                            <a:srgbClr val="FFFFFF"/>
                          </a:solidFill>
                          <a:effectLst/>
                        </a:rPr>
                        <a:t>2 </a:t>
                      </a:r>
                      <a:endParaRPr lang="en-GB">
                        <a:solidFill>
                          <a:srgbClr val="FFFFFF"/>
                        </a:solidFill>
                        <a:effectLst/>
                      </a:endParaRPr>
                    </a:p>
                  </a:txBody>
                  <a:tcPr marL="66675" marR="66675"/>
                </a:tc>
                <a:extLst>
                  <a:ext uri="{0D108BD9-81ED-4DB2-BD59-A6C34878D82A}">
                    <a16:rowId xmlns:a16="http://schemas.microsoft.com/office/drawing/2014/main" val="3466465021"/>
                  </a:ext>
                </a:extLst>
              </a:tr>
              <a:tr h="522404">
                <a:tc>
                  <a:txBody>
                    <a:bodyPr/>
                    <a:lstStyle/>
                    <a:p>
                      <a:pPr algn="just" rtl="0" fontAlgn="base">
                        <a:lnSpc>
                          <a:spcPts val="1538"/>
                        </a:lnSpc>
                        <a:buNone/>
                      </a:pPr>
                      <a:r>
                        <a:rPr lang="en-GB" sz="1200" dirty="0">
                          <a:solidFill>
                            <a:srgbClr val="FFFFFF"/>
                          </a:solidFill>
                          <a:effectLst/>
                        </a:rPr>
                        <a:t>Moderate flow: 1 to 2 l/s (more than a bucket-full each minute)  </a:t>
                      </a:r>
                      <a:endParaRPr lang="en-GB">
                        <a:solidFill>
                          <a:srgbClr val="FFFFFF"/>
                        </a:solidFill>
                        <a:effectLst/>
                      </a:endParaRPr>
                    </a:p>
                  </a:txBody>
                  <a:tcPr marL="66675" marR="66675"/>
                </a:tc>
                <a:tc>
                  <a:txBody>
                    <a:bodyPr/>
                    <a:lstStyle/>
                    <a:p>
                      <a:pPr algn="just" rtl="0" fontAlgn="base">
                        <a:lnSpc>
                          <a:spcPts val="1538"/>
                        </a:lnSpc>
                        <a:buNone/>
                      </a:pPr>
                      <a:r>
                        <a:rPr lang="en-GB" sz="1200" dirty="0">
                          <a:solidFill>
                            <a:srgbClr val="FFFFFF"/>
                          </a:solidFill>
                          <a:effectLst/>
                        </a:rPr>
                        <a:t>3 </a:t>
                      </a:r>
                      <a:endParaRPr lang="en-GB">
                        <a:solidFill>
                          <a:srgbClr val="FFFFFF"/>
                        </a:solidFill>
                        <a:effectLst/>
                      </a:endParaRPr>
                    </a:p>
                  </a:txBody>
                  <a:tcPr marL="66675" marR="66675"/>
                </a:tc>
                <a:extLst>
                  <a:ext uri="{0D108BD9-81ED-4DB2-BD59-A6C34878D82A}">
                    <a16:rowId xmlns:a16="http://schemas.microsoft.com/office/drawing/2014/main" val="2458622883"/>
                  </a:ext>
                </a:extLst>
              </a:tr>
              <a:tr h="522404">
                <a:tc>
                  <a:txBody>
                    <a:bodyPr/>
                    <a:lstStyle/>
                    <a:p>
                      <a:pPr algn="just" rtl="0" fontAlgn="base">
                        <a:lnSpc>
                          <a:spcPts val="1538"/>
                        </a:lnSpc>
                        <a:buNone/>
                      </a:pPr>
                      <a:r>
                        <a:rPr lang="en-GB" sz="1200" dirty="0">
                          <a:solidFill>
                            <a:srgbClr val="FFFFFF"/>
                          </a:solidFill>
                          <a:effectLst/>
                        </a:rPr>
                        <a:t>High flow: Clearly &gt; 2 l/s (more than a bathtub in a minute)  </a:t>
                      </a:r>
                      <a:endParaRPr lang="en-GB">
                        <a:solidFill>
                          <a:srgbClr val="FFFFFF"/>
                        </a:solidFill>
                        <a:effectLst/>
                      </a:endParaRPr>
                    </a:p>
                  </a:txBody>
                  <a:tcPr marL="66675" marR="66675"/>
                </a:tc>
                <a:tc>
                  <a:txBody>
                    <a:bodyPr/>
                    <a:lstStyle/>
                    <a:p>
                      <a:pPr algn="just" rtl="0" fontAlgn="base">
                        <a:lnSpc>
                          <a:spcPts val="1538"/>
                        </a:lnSpc>
                        <a:buNone/>
                      </a:pPr>
                      <a:r>
                        <a:rPr lang="en-GB" sz="1200" dirty="0">
                          <a:solidFill>
                            <a:srgbClr val="FFFFFF"/>
                          </a:solidFill>
                          <a:effectLst/>
                        </a:rPr>
                        <a:t>4 </a:t>
                      </a:r>
                      <a:endParaRPr lang="en-GB">
                        <a:solidFill>
                          <a:srgbClr val="FFFFFF"/>
                        </a:solidFill>
                        <a:effectLst/>
                      </a:endParaRPr>
                    </a:p>
                  </a:txBody>
                  <a:tcPr marL="66675" marR="66675"/>
                </a:tc>
                <a:extLst>
                  <a:ext uri="{0D108BD9-81ED-4DB2-BD59-A6C34878D82A}">
                    <a16:rowId xmlns:a16="http://schemas.microsoft.com/office/drawing/2014/main" val="2712376059"/>
                  </a:ext>
                </a:extLst>
              </a:tr>
            </a:tbl>
          </a:graphicData>
        </a:graphic>
      </p:graphicFrame>
    </p:spTree>
    <p:extLst>
      <p:ext uri="{BB962C8B-B14F-4D97-AF65-F5344CB8AC3E}">
        <p14:creationId xmlns:p14="http://schemas.microsoft.com/office/powerpoint/2010/main" val="499141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81F0-BE81-496F-AF74-2E463A029B5E}"/>
              </a:ext>
            </a:extLst>
          </p:cNvPr>
          <p:cNvSpPr>
            <a:spLocks noGrp="1"/>
          </p:cNvSpPr>
          <p:nvPr>
            <p:ph type="title"/>
          </p:nvPr>
        </p:nvSpPr>
        <p:spPr>
          <a:xfrm>
            <a:off x="357540" y="221146"/>
            <a:ext cx="6551951" cy="744146"/>
          </a:xfrm>
        </p:spPr>
        <p:txBody>
          <a:bodyPr>
            <a:normAutofit/>
          </a:bodyPr>
          <a:lstStyle/>
          <a:p>
            <a:r>
              <a:rPr lang="en-GB" sz="2800" b="1" dirty="0"/>
              <a:t>Surface water outfalls: What are they?</a:t>
            </a:r>
          </a:p>
        </p:txBody>
      </p:sp>
      <p:sp>
        <p:nvSpPr>
          <p:cNvPr id="3" name="Content Placeholder 2">
            <a:extLst>
              <a:ext uri="{FF2B5EF4-FFF2-40B4-BE49-F238E27FC236}">
                <a16:creationId xmlns:a16="http://schemas.microsoft.com/office/drawing/2014/main" id="{468D898A-0532-46B7-918A-86955DDD4C04}"/>
              </a:ext>
            </a:extLst>
          </p:cNvPr>
          <p:cNvSpPr>
            <a:spLocks noGrp="1"/>
          </p:cNvSpPr>
          <p:nvPr>
            <p:ph idx="1"/>
          </p:nvPr>
        </p:nvSpPr>
        <p:spPr>
          <a:xfrm>
            <a:off x="1744932" y="977589"/>
            <a:ext cx="8702135" cy="1811128"/>
          </a:xfrm>
        </p:spPr>
        <p:txBody>
          <a:bodyPr>
            <a:normAutofit/>
          </a:bodyPr>
          <a:lstStyle/>
          <a:p>
            <a:r>
              <a:rPr lang="en-GB" sz="2400" dirty="0"/>
              <a:t>Discharge point of pipes that convey rainfall run-off into rivers – move water from land to the river</a:t>
            </a:r>
          </a:p>
          <a:p>
            <a:r>
              <a:rPr lang="en-GB" sz="2400" dirty="0"/>
              <a:t>Generally &gt;20cm diameter</a:t>
            </a:r>
          </a:p>
          <a:p>
            <a:r>
              <a:rPr lang="en-GB" sz="2400" dirty="0"/>
              <a:t>If in doubt, or you see signs of pollution, assess it </a:t>
            </a:r>
          </a:p>
        </p:txBody>
      </p:sp>
      <p:pic>
        <p:nvPicPr>
          <p:cNvPr id="5" name="Picture 4">
            <a:extLst>
              <a:ext uri="{FF2B5EF4-FFF2-40B4-BE49-F238E27FC236}">
                <a16:creationId xmlns:a16="http://schemas.microsoft.com/office/drawing/2014/main" id="{74A916BE-499C-4A46-B357-44EE29F858B5}"/>
              </a:ext>
            </a:extLst>
          </p:cNvPr>
          <p:cNvPicPr>
            <a:picLocks noChangeAspect="1"/>
          </p:cNvPicPr>
          <p:nvPr/>
        </p:nvPicPr>
        <p:blipFill>
          <a:blip r:embed="rId3"/>
          <a:stretch>
            <a:fillRect/>
          </a:stretch>
        </p:blipFill>
        <p:spPr>
          <a:xfrm>
            <a:off x="1834261" y="2788717"/>
            <a:ext cx="3387496" cy="3622258"/>
          </a:xfrm>
          <a:prstGeom prst="rect">
            <a:avLst/>
          </a:prstGeom>
        </p:spPr>
      </p:pic>
      <p:pic>
        <p:nvPicPr>
          <p:cNvPr id="6" name="Picture 5">
            <a:extLst>
              <a:ext uri="{FF2B5EF4-FFF2-40B4-BE49-F238E27FC236}">
                <a16:creationId xmlns:a16="http://schemas.microsoft.com/office/drawing/2014/main" id="{CC6F106B-77F8-4236-9886-745218DA2D3E}"/>
              </a:ext>
            </a:extLst>
          </p:cNvPr>
          <p:cNvPicPr>
            <a:picLocks noChangeAspect="1"/>
          </p:cNvPicPr>
          <p:nvPr/>
        </p:nvPicPr>
        <p:blipFill>
          <a:blip r:embed="rId4"/>
          <a:stretch>
            <a:fillRect/>
          </a:stretch>
        </p:blipFill>
        <p:spPr>
          <a:xfrm>
            <a:off x="6096000" y="2760212"/>
            <a:ext cx="3191038" cy="3622258"/>
          </a:xfrm>
          <a:prstGeom prst="rect">
            <a:avLst/>
          </a:prstGeom>
        </p:spPr>
      </p:pic>
      <p:grpSp>
        <p:nvGrpSpPr>
          <p:cNvPr id="12" name="Group 11">
            <a:extLst>
              <a:ext uri="{FF2B5EF4-FFF2-40B4-BE49-F238E27FC236}">
                <a16:creationId xmlns:a16="http://schemas.microsoft.com/office/drawing/2014/main" id="{04F74195-C11B-4F8B-A3BE-D2A592063D06}"/>
              </a:ext>
            </a:extLst>
          </p:cNvPr>
          <p:cNvGrpSpPr/>
          <p:nvPr/>
        </p:nvGrpSpPr>
        <p:grpSpPr>
          <a:xfrm>
            <a:off x="10417910" y="6382470"/>
            <a:ext cx="1774090" cy="475530"/>
            <a:chOff x="10417910" y="6382470"/>
            <a:chExt cx="1774090" cy="475530"/>
          </a:xfrm>
        </p:grpSpPr>
        <p:pic>
          <p:nvPicPr>
            <p:cNvPr id="10" name="Picture 9">
              <a:extLst>
                <a:ext uri="{FF2B5EF4-FFF2-40B4-BE49-F238E27FC236}">
                  <a16:creationId xmlns:a16="http://schemas.microsoft.com/office/drawing/2014/main" id="{57711B82-02A4-4476-A77B-5ED9B2967960}"/>
                </a:ext>
              </a:extLst>
            </p:cNvPr>
            <p:cNvPicPr>
              <a:picLocks noChangeAspect="1"/>
            </p:cNvPicPr>
            <p:nvPr/>
          </p:nvPicPr>
          <p:blipFill>
            <a:blip r:embed="rId5"/>
            <a:stretch>
              <a:fillRect/>
            </a:stretch>
          </p:blipFill>
          <p:spPr>
            <a:xfrm>
              <a:off x="10417910" y="6382471"/>
              <a:ext cx="969348" cy="475529"/>
            </a:xfrm>
            <a:prstGeom prst="rect">
              <a:avLst/>
            </a:prstGeom>
          </p:spPr>
        </p:pic>
        <p:pic>
          <p:nvPicPr>
            <p:cNvPr id="11" name="Picture 10">
              <a:extLst>
                <a:ext uri="{FF2B5EF4-FFF2-40B4-BE49-F238E27FC236}">
                  <a16:creationId xmlns:a16="http://schemas.microsoft.com/office/drawing/2014/main" id="{ABF16D52-C6DE-4AA7-A35A-0827C5EDA504}"/>
                </a:ext>
              </a:extLst>
            </p:cNvPr>
            <p:cNvPicPr>
              <a:picLocks noChangeAspect="1"/>
            </p:cNvPicPr>
            <p:nvPr/>
          </p:nvPicPr>
          <p:blipFill>
            <a:blip r:embed="rId6"/>
            <a:stretch>
              <a:fillRect/>
            </a:stretch>
          </p:blipFill>
          <p:spPr>
            <a:xfrm>
              <a:off x="11387258" y="6382470"/>
              <a:ext cx="804742" cy="475529"/>
            </a:xfrm>
            <a:prstGeom prst="rect">
              <a:avLst/>
            </a:prstGeom>
          </p:spPr>
        </p:pic>
      </p:grpSp>
      <p:pic>
        <p:nvPicPr>
          <p:cNvPr id="13" name="Picture 12">
            <a:extLst>
              <a:ext uri="{FF2B5EF4-FFF2-40B4-BE49-F238E27FC236}">
                <a16:creationId xmlns:a16="http://schemas.microsoft.com/office/drawing/2014/main" id="{5BB2A19D-8EB1-4745-A813-4A96A325A001}"/>
              </a:ext>
            </a:extLst>
          </p:cNvPr>
          <p:cNvPicPr>
            <a:picLocks noChangeAspect="1"/>
          </p:cNvPicPr>
          <p:nvPr/>
        </p:nvPicPr>
        <p:blipFill>
          <a:blip r:embed="rId7"/>
          <a:stretch>
            <a:fillRect/>
          </a:stretch>
        </p:blipFill>
        <p:spPr>
          <a:xfrm>
            <a:off x="2386231" y="6410975"/>
            <a:ext cx="3188484" cy="499915"/>
          </a:xfrm>
          <a:prstGeom prst="rect">
            <a:avLst/>
          </a:prstGeom>
        </p:spPr>
      </p:pic>
      <p:sp>
        <p:nvSpPr>
          <p:cNvPr id="14" name="TextBox 13">
            <a:extLst>
              <a:ext uri="{FF2B5EF4-FFF2-40B4-BE49-F238E27FC236}">
                <a16:creationId xmlns:a16="http://schemas.microsoft.com/office/drawing/2014/main" id="{4879BB26-C44E-40AE-90E8-5DE5A1A09100}"/>
              </a:ext>
            </a:extLst>
          </p:cNvPr>
          <p:cNvSpPr txBox="1"/>
          <p:nvPr/>
        </p:nvSpPr>
        <p:spPr>
          <a:xfrm>
            <a:off x="6059389" y="6435568"/>
            <a:ext cx="3093729" cy="369332"/>
          </a:xfrm>
          <a:prstGeom prst="rect">
            <a:avLst/>
          </a:prstGeom>
          <a:noFill/>
        </p:spPr>
        <p:txBody>
          <a:bodyPr wrap="square" rtlCol="0">
            <a:spAutoFit/>
          </a:bodyPr>
          <a:lstStyle/>
          <a:p>
            <a:r>
              <a:rPr lang="en-GB" dirty="0"/>
              <a:t>© Zoological Society of London</a:t>
            </a:r>
          </a:p>
        </p:txBody>
      </p:sp>
      <p:pic>
        <p:nvPicPr>
          <p:cNvPr id="4" name="Picture 3" descr="A blue text on a white background&#10;&#10;Description automatically generated">
            <a:extLst>
              <a:ext uri="{FF2B5EF4-FFF2-40B4-BE49-F238E27FC236}">
                <a16:creationId xmlns:a16="http://schemas.microsoft.com/office/drawing/2014/main" id="{249B58E0-FC11-AA17-9BF3-93256B07F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3684228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2BC4-8BD7-4422-B8C1-536551C03F2D}"/>
              </a:ext>
            </a:extLst>
          </p:cNvPr>
          <p:cNvSpPr>
            <a:spLocks noGrp="1"/>
          </p:cNvSpPr>
          <p:nvPr>
            <p:ph type="title"/>
          </p:nvPr>
        </p:nvSpPr>
        <p:spPr>
          <a:xfrm>
            <a:off x="494608" y="212918"/>
            <a:ext cx="7856095" cy="858763"/>
          </a:xfrm>
        </p:spPr>
        <p:txBody>
          <a:bodyPr>
            <a:normAutofit/>
          </a:bodyPr>
          <a:lstStyle/>
          <a:p>
            <a:r>
              <a:rPr lang="en-GB" sz="2800" b="1" dirty="0"/>
              <a:t>Surface water outfalls: How do they become polluted?</a:t>
            </a:r>
          </a:p>
        </p:txBody>
      </p:sp>
      <p:sp>
        <p:nvSpPr>
          <p:cNvPr id="3" name="Content Placeholder 2">
            <a:extLst>
              <a:ext uri="{FF2B5EF4-FFF2-40B4-BE49-F238E27FC236}">
                <a16:creationId xmlns:a16="http://schemas.microsoft.com/office/drawing/2014/main" id="{9D1E1B90-3F33-4D92-BD23-EE4334C9AF32}"/>
              </a:ext>
            </a:extLst>
          </p:cNvPr>
          <p:cNvSpPr>
            <a:spLocks noGrp="1"/>
          </p:cNvSpPr>
          <p:nvPr>
            <p:ph idx="1"/>
          </p:nvPr>
        </p:nvSpPr>
        <p:spPr>
          <a:xfrm>
            <a:off x="5368351" y="1530514"/>
            <a:ext cx="6195291" cy="4685186"/>
          </a:xfrm>
        </p:spPr>
        <p:txBody>
          <a:bodyPr>
            <a:normAutofit lnSpcReduction="10000"/>
          </a:bodyPr>
          <a:lstStyle/>
          <a:p>
            <a:r>
              <a:rPr lang="en-GB" sz="3200" dirty="0"/>
              <a:t>Appliances and washing facilities are incorrectly plumbed in or misconnected to surface water drains </a:t>
            </a:r>
            <a:r>
              <a:rPr lang="en-GB" sz="3200" dirty="0">
                <a:sym typeface="Wingdings" panose="05000000000000000000" pitchFamily="2" charset="2"/>
              </a:rPr>
              <a:t> </a:t>
            </a:r>
            <a:r>
              <a:rPr lang="en-GB" sz="3200" dirty="0"/>
              <a:t>waste water ends up in rivers via outfalls </a:t>
            </a:r>
          </a:p>
          <a:p>
            <a:pPr marL="0" indent="0">
              <a:buNone/>
            </a:pPr>
            <a:endParaRPr lang="en-GB" sz="3200" dirty="0"/>
          </a:p>
          <a:p>
            <a:r>
              <a:rPr lang="en-GB" sz="3200" dirty="0"/>
              <a:t>Cross connected sewers i.e. between foul and surface water drains (two systems should be separate)</a:t>
            </a:r>
          </a:p>
          <a:p>
            <a:pPr marL="0" indent="0">
              <a:buNone/>
            </a:pPr>
            <a:endParaRPr lang="en-GB" sz="2400" dirty="0"/>
          </a:p>
        </p:txBody>
      </p:sp>
      <p:pic>
        <p:nvPicPr>
          <p:cNvPr id="6" name="Picture 5">
            <a:extLst>
              <a:ext uri="{FF2B5EF4-FFF2-40B4-BE49-F238E27FC236}">
                <a16:creationId xmlns:a16="http://schemas.microsoft.com/office/drawing/2014/main" id="{123804AE-F2A6-4617-BF40-BBB910A66E7F}"/>
              </a:ext>
            </a:extLst>
          </p:cNvPr>
          <p:cNvPicPr>
            <a:picLocks noChangeAspect="1"/>
          </p:cNvPicPr>
          <p:nvPr/>
        </p:nvPicPr>
        <p:blipFill>
          <a:blip r:embed="rId3"/>
          <a:stretch>
            <a:fillRect/>
          </a:stretch>
        </p:blipFill>
        <p:spPr>
          <a:xfrm>
            <a:off x="869658" y="1154706"/>
            <a:ext cx="3784147" cy="5045529"/>
          </a:xfrm>
          <a:prstGeom prst="rect">
            <a:avLst/>
          </a:prstGeom>
        </p:spPr>
      </p:pic>
      <p:grpSp>
        <p:nvGrpSpPr>
          <p:cNvPr id="7" name="Group 6">
            <a:extLst>
              <a:ext uri="{FF2B5EF4-FFF2-40B4-BE49-F238E27FC236}">
                <a16:creationId xmlns:a16="http://schemas.microsoft.com/office/drawing/2014/main" id="{048498F9-C3E6-407F-97F2-F068CA820197}"/>
              </a:ext>
            </a:extLst>
          </p:cNvPr>
          <p:cNvGrpSpPr/>
          <p:nvPr/>
        </p:nvGrpSpPr>
        <p:grpSpPr>
          <a:xfrm>
            <a:off x="10417910" y="6382470"/>
            <a:ext cx="1774090" cy="475530"/>
            <a:chOff x="10417910" y="6382470"/>
            <a:chExt cx="1774090" cy="475530"/>
          </a:xfrm>
        </p:grpSpPr>
        <p:pic>
          <p:nvPicPr>
            <p:cNvPr id="8" name="Picture 7">
              <a:extLst>
                <a:ext uri="{FF2B5EF4-FFF2-40B4-BE49-F238E27FC236}">
                  <a16:creationId xmlns:a16="http://schemas.microsoft.com/office/drawing/2014/main" id="{AB293F6B-51BB-4F64-8CC4-6C8825C6F43F}"/>
                </a:ext>
              </a:extLst>
            </p:cNvPr>
            <p:cNvPicPr>
              <a:picLocks noChangeAspect="1"/>
            </p:cNvPicPr>
            <p:nvPr/>
          </p:nvPicPr>
          <p:blipFill>
            <a:blip r:embed="rId4"/>
            <a:stretch>
              <a:fillRect/>
            </a:stretch>
          </p:blipFill>
          <p:spPr>
            <a:xfrm>
              <a:off x="10417910" y="6382471"/>
              <a:ext cx="969348" cy="475529"/>
            </a:xfrm>
            <a:prstGeom prst="rect">
              <a:avLst/>
            </a:prstGeom>
          </p:spPr>
        </p:pic>
        <p:pic>
          <p:nvPicPr>
            <p:cNvPr id="9" name="Picture 8">
              <a:extLst>
                <a:ext uri="{FF2B5EF4-FFF2-40B4-BE49-F238E27FC236}">
                  <a16:creationId xmlns:a16="http://schemas.microsoft.com/office/drawing/2014/main" id="{8F616D19-47DD-4427-9797-22FAFB0E5D89}"/>
                </a:ext>
              </a:extLst>
            </p:cNvPr>
            <p:cNvPicPr>
              <a:picLocks noChangeAspect="1"/>
            </p:cNvPicPr>
            <p:nvPr/>
          </p:nvPicPr>
          <p:blipFill>
            <a:blip r:embed="rId5"/>
            <a:stretch>
              <a:fillRect/>
            </a:stretch>
          </p:blipFill>
          <p:spPr>
            <a:xfrm>
              <a:off x="11387258" y="6382470"/>
              <a:ext cx="804742" cy="475529"/>
            </a:xfrm>
            <a:prstGeom prst="rect">
              <a:avLst/>
            </a:prstGeom>
          </p:spPr>
        </p:pic>
      </p:grpSp>
      <p:sp>
        <p:nvSpPr>
          <p:cNvPr id="10" name="TextBox 9">
            <a:extLst>
              <a:ext uri="{FF2B5EF4-FFF2-40B4-BE49-F238E27FC236}">
                <a16:creationId xmlns:a16="http://schemas.microsoft.com/office/drawing/2014/main" id="{48C77D25-F9F7-4955-9CFE-4C440A8FB755}"/>
              </a:ext>
            </a:extLst>
          </p:cNvPr>
          <p:cNvSpPr txBox="1"/>
          <p:nvPr/>
        </p:nvSpPr>
        <p:spPr>
          <a:xfrm>
            <a:off x="2529424" y="6192261"/>
            <a:ext cx="3093729" cy="369332"/>
          </a:xfrm>
          <a:prstGeom prst="rect">
            <a:avLst/>
          </a:prstGeom>
          <a:noFill/>
        </p:spPr>
        <p:txBody>
          <a:bodyPr wrap="square" rtlCol="0">
            <a:spAutoFit/>
          </a:bodyPr>
          <a:lstStyle/>
          <a:p>
            <a:r>
              <a:rPr lang="en-GB" dirty="0"/>
              <a:t>© Zoological Society of London</a:t>
            </a:r>
          </a:p>
        </p:txBody>
      </p:sp>
      <p:pic>
        <p:nvPicPr>
          <p:cNvPr id="4" name="Picture 3" descr="A blue text on a white background&#10;&#10;Description automatically generated">
            <a:extLst>
              <a:ext uri="{FF2B5EF4-FFF2-40B4-BE49-F238E27FC236}">
                <a16:creationId xmlns:a16="http://schemas.microsoft.com/office/drawing/2014/main" id="{484F32CC-0D9F-866A-B90B-B79BD9D36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3771349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100448-1CD3-4416-A1A4-F9E1F62F0968}"/>
              </a:ext>
            </a:extLst>
          </p:cNvPr>
          <p:cNvPicPr>
            <a:picLocks noChangeAspect="1"/>
          </p:cNvPicPr>
          <p:nvPr/>
        </p:nvPicPr>
        <p:blipFill rotWithShape="1">
          <a:blip r:embed="rId2"/>
          <a:srcRect t="1932" r="725" b="1542"/>
          <a:stretch/>
        </p:blipFill>
        <p:spPr>
          <a:xfrm>
            <a:off x="937605" y="751114"/>
            <a:ext cx="10242024" cy="5377544"/>
          </a:xfrm>
          <a:prstGeom prst="rect">
            <a:avLst/>
          </a:prstGeom>
        </p:spPr>
      </p:pic>
      <p:grpSp>
        <p:nvGrpSpPr>
          <p:cNvPr id="8" name="Group 7">
            <a:extLst>
              <a:ext uri="{FF2B5EF4-FFF2-40B4-BE49-F238E27FC236}">
                <a16:creationId xmlns:a16="http://schemas.microsoft.com/office/drawing/2014/main" id="{D329D7A9-3BCC-469C-A77C-CBF3538F7BE1}"/>
              </a:ext>
            </a:extLst>
          </p:cNvPr>
          <p:cNvGrpSpPr/>
          <p:nvPr/>
        </p:nvGrpSpPr>
        <p:grpSpPr>
          <a:xfrm>
            <a:off x="10417910" y="6382470"/>
            <a:ext cx="1774090" cy="475530"/>
            <a:chOff x="10417910" y="6382470"/>
            <a:chExt cx="1774090" cy="475530"/>
          </a:xfrm>
        </p:grpSpPr>
        <p:pic>
          <p:nvPicPr>
            <p:cNvPr id="9" name="Picture 8">
              <a:extLst>
                <a:ext uri="{FF2B5EF4-FFF2-40B4-BE49-F238E27FC236}">
                  <a16:creationId xmlns:a16="http://schemas.microsoft.com/office/drawing/2014/main" id="{FB5EBC5C-EF4F-4FDA-8190-29E77D5587DE}"/>
                </a:ext>
              </a:extLst>
            </p:cNvPr>
            <p:cNvPicPr>
              <a:picLocks noChangeAspect="1"/>
            </p:cNvPicPr>
            <p:nvPr/>
          </p:nvPicPr>
          <p:blipFill>
            <a:blip r:embed="rId3"/>
            <a:stretch>
              <a:fillRect/>
            </a:stretch>
          </p:blipFill>
          <p:spPr>
            <a:xfrm>
              <a:off x="10417910" y="6382471"/>
              <a:ext cx="969348" cy="475529"/>
            </a:xfrm>
            <a:prstGeom prst="rect">
              <a:avLst/>
            </a:prstGeom>
          </p:spPr>
        </p:pic>
        <p:pic>
          <p:nvPicPr>
            <p:cNvPr id="10" name="Picture 9">
              <a:extLst>
                <a:ext uri="{FF2B5EF4-FFF2-40B4-BE49-F238E27FC236}">
                  <a16:creationId xmlns:a16="http://schemas.microsoft.com/office/drawing/2014/main" id="{A9719DC9-63A7-4D5C-B40C-8E755ECA3DFE}"/>
                </a:ext>
              </a:extLst>
            </p:cNvPr>
            <p:cNvPicPr>
              <a:picLocks noChangeAspect="1"/>
            </p:cNvPicPr>
            <p:nvPr/>
          </p:nvPicPr>
          <p:blipFill>
            <a:blip r:embed="rId4"/>
            <a:stretch>
              <a:fillRect/>
            </a:stretch>
          </p:blipFill>
          <p:spPr>
            <a:xfrm>
              <a:off x="11387258" y="6382470"/>
              <a:ext cx="804742" cy="475529"/>
            </a:xfrm>
            <a:prstGeom prst="rect">
              <a:avLst/>
            </a:prstGeom>
          </p:spPr>
        </p:pic>
      </p:grpSp>
      <p:pic>
        <p:nvPicPr>
          <p:cNvPr id="2" name="Picture 1" descr="A blue text on a white background&#10;&#10;Description automatically generated">
            <a:extLst>
              <a:ext uri="{FF2B5EF4-FFF2-40B4-BE49-F238E27FC236}">
                <a16:creationId xmlns:a16="http://schemas.microsoft.com/office/drawing/2014/main" id="{F8B1B912-F4DB-8540-A372-2B08A874F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6927"/>
            <a:ext cx="2400300" cy="481073"/>
          </a:xfrm>
          <a:prstGeom prst="rect">
            <a:avLst/>
          </a:prstGeom>
        </p:spPr>
      </p:pic>
    </p:spTree>
    <p:extLst>
      <p:ext uri="{BB962C8B-B14F-4D97-AF65-F5344CB8AC3E}">
        <p14:creationId xmlns:p14="http://schemas.microsoft.com/office/powerpoint/2010/main" val="8062237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140a3d-d0e7-4964-a82c-71fd5cca6763">
      <Terms xmlns="http://schemas.microsoft.com/office/infopath/2007/PartnerControls"/>
    </lcf76f155ced4ddcb4097134ff3c332f>
    <TaxCatchAll xmlns="61f0ee03-7fbd-4972-80d8-52e0feede3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55D7DC74AB5140BBEEE15D0902A9F8" ma:contentTypeVersion="14" ma:contentTypeDescription="Create a new document." ma:contentTypeScope="" ma:versionID="fb2e1f7dede5dedb15931479bc62c396">
  <xsd:schema xmlns:xsd="http://www.w3.org/2001/XMLSchema" xmlns:xs="http://www.w3.org/2001/XMLSchema" xmlns:p="http://schemas.microsoft.com/office/2006/metadata/properties" xmlns:ns2="2f140a3d-d0e7-4964-a82c-71fd5cca6763" xmlns:ns3="61f0ee03-7fbd-4972-80d8-52e0feede3c6" targetNamespace="http://schemas.microsoft.com/office/2006/metadata/properties" ma:root="true" ma:fieldsID="a740b636432173b8da5d748cea305938" ns2:_="" ns3:_="">
    <xsd:import namespace="2f140a3d-d0e7-4964-a82c-71fd5cca6763"/>
    <xsd:import namespace="61f0ee03-7fbd-4972-80d8-52e0feede3c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40a3d-d0e7-4964-a82c-71fd5cca676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fa82404-14ba-4569-9854-fb6f630ff955"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f0ee03-7fbd-4972-80d8-52e0feede3c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efea270-64a4-4239-afc8-5aa998343078}" ma:internalName="TaxCatchAll" ma:showField="CatchAllData" ma:web="61f0ee03-7fbd-4972-80d8-52e0feede3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6A3CD1-B5BF-41CD-927B-0C598D47906D}">
  <ds:schemaRefs>
    <ds:schemaRef ds:uri="http://schemas.microsoft.com/sharepoint/v3/contenttype/forms"/>
  </ds:schemaRefs>
</ds:datastoreItem>
</file>

<file path=customXml/itemProps2.xml><?xml version="1.0" encoding="utf-8"?>
<ds:datastoreItem xmlns:ds="http://schemas.openxmlformats.org/officeDocument/2006/customXml" ds:itemID="{40823226-0EF4-4A3E-8037-864A9BFDE351}">
  <ds:schemaRefs>
    <ds:schemaRef ds:uri="http://schemas.microsoft.com/office/2006/metadata/properties"/>
    <ds:schemaRef ds:uri="http://schemas.microsoft.com/office/infopath/2007/PartnerControls"/>
    <ds:schemaRef ds:uri="2f140a3d-d0e7-4964-a82c-71fd5cca6763"/>
    <ds:schemaRef ds:uri="61f0ee03-7fbd-4972-80d8-52e0feede3c6"/>
  </ds:schemaRefs>
</ds:datastoreItem>
</file>

<file path=customXml/itemProps3.xml><?xml version="1.0" encoding="utf-8"?>
<ds:datastoreItem xmlns:ds="http://schemas.openxmlformats.org/officeDocument/2006/customXml" ds:itemID="{1894EECA-60B7-46D0-A773-9EA9A71783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140a3d-d0e7-4964-a82c-71fd5cca6763"/>
    <ds:schemaRef ds:uri="61f0ee03-7fbd-4972-80d8-52e0feede3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1167</TotalTime>
  <Words>2338</Words>
  <Application>Microsoft Office PowerPoint</Application>
  <PresentationFormat>Widescreen</PresentationFormat>
  <Paragraphs>283</Paragraphs>
  <Slides>22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GDS Transport</vt:lpstr>
      <vt:lpstr>Symbol</vt:lpstr>
      <vt:lpstr>Wingdings</vt:lpstr>
      <vt:lpstr>Office Theme</vt:lpstr>
      <vt:lpstr>Outfall Safari Briefing and Planning</vt:lpstr>
      <vt:lpstr>Contents</vt:lpstr>
      <vt:lpstr>Overview of Upper Mersey Catchment. </vt:lpstr>
      <vt:lpstr>Purpose of the Outfall Safari</vt:lpstr>
      <vt:lpstr> Outfall Safari Methodology</vt:lpstr>
      <vt:lpstr> Impact score</vt:lpstr>
      <vt:lpstr>Surface water outfalls: What are they?</vt:lpstr>
      <vt:lpstr>Surface water outfalls: How do they become polluted?</vt:lpstr>
      <vt:lpstr>PowerPoint Presentation</vt:lpstr>
      <vt:lpstr>Risk assessment</vt:lpstr>
      <vt:lpstr>Rain </vt:lpstr>
      <vt:lpstr>Kit list for Outfall Safari</vt:lpstr>
      <vt:lpstr>Outfall Safari app</vt:lpstr>
      <vt:lpstr>The Assessment Questions in the App</vt:lpstr>
      <vt:lpstr>PowerPoint Presentation</vt:lpstr>
      <vt:lpstr>Examples of impact</vt:lpstr>
      <vt:lpstr>PowerPoint Presentation</vt:lpstr>
      <vt:lpstr>PowerPoint Presentation</vt:lpstr>
      <vt:lpstr>Uploading the data you have collected</vt:lpstr>
      <vt:lpstr>Reporting from the river</vt:lpstr>
      <vt:lpstr>PowerPoint Presentation</vt:lpstr>
      <vt:lpstr>What will happen with the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Outfall Safari Briefing and Planning</dc:title>
  <dc:creator>Charlotte Hebditch</dc:creator>
  <cp:lastModifiedBy>Abbie Goodby</cp:lastModifiedBy>
  <cp:revision>582</cp:revision>
  <dcterms:created xsi:type="dcterms:W3CDTF">2018-12-03T14:31:30Z</dcterms:created>
  <dcterms:modified xsi:type="dcterms:W3CDTF">2026-01-30T14:06:38Z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0x0101006855D7DC74AB5140BBEEE15D0902A9F8</vt:lpwstr>
  </property>
  <property fmtid="{D5CDD505-2E9C-101B-9397-08002B2CF9AE}" pid="3" name="MediaServiceImageTags">
    <vt:lpwstr/>
  </property>
</Properties>
</file>